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2" r:id="rId6"/>
    <p:sldId id="261" r:id="rId7"/>
    <p:sldId id="265" r:id="rId8"/>
    <p:sldId id="266" r:id="rId9"/>
    <p:sldId id="267" r:id="rId10"/>
    <p:sldId id="268" r:id="rId11"/>
    <p:sldId id="270" r:id="rId12"/>
    <p:sldId id="271" r:id="rId13"/>
    <p:sldId id="272" r:id="rId14"/>
    <p:sldId id="27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D"/>
    <a:srgbClr val="FFE69F"/>
    <a:srgbClr val="FFE7E7"/>
    <a:srgbClr val="00E668"/>
    <a:srgbClr val="D7F9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109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15B4F9-1F22-49B2-A3F7-14F0C1B5EC18}" type="datetimeFigureOut">
              <a:rPr lang="en-US" smtClean="0"/>
              <a:t>3/14/2012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E377F7-F014-492C-A899-EB2AA62FF988}" type="slidenum">
              <a:rPr lang="en-US" smtClean="0"/>
              <a:t>‹#›</a:t>
            </a:fld>
            <a:endParaRPr lang="en-US" dirty="0"/>
          </a:p>
        </p:txBody>
      </p:sp>
    </p:spTree>
    <p:extLst>
      <p:ext uri="{BB962C8B-B14F-4D97-AF65-F5344CB8AC3E}">
        <p14:creationId xmlns:p14="http://schemas.microsoft.com/office/powerpoint/2010/main" val="279880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set on the colors so these may change</a:t>
            </a:r>
            <a:endParaRPr lang="en-US" dirty="0"/>
          </a:p>
        </p:txBody>
      </p:sp>
      <p:sp>
        <p:nvSpPr>
          <p:cNvPr id="4" name="Slide Number Placeholder 3"/>
          <p:cNvSpPr>
            <a:spLocks noGrp="1"/>
          </p:cNvSpPr>
          <p:nvPr>
            <p:ph type="sldNum" sz="quarter" idx="10"/>
          </p:nvPr>
        </p:nvSpPr>
        <p:spPr/>
        <p:txBody>
          <a:bodyPr/>
          <a:lstStyle/>
          <a:p>
            <a:fld id="{96E377F7-F014-492C-A899-EB2AA62FF988}" type="slidenum">
              <a:rPr lang="en-US" smtClean="0"/>
              <a:t>1</a:t>
            </a:fld>
            <a:endParaRPr lang="en-US" dirty="0"/>
          </a:p>
        </p:txBody>
      </p:sp>
    </p:spTree>
    <p:extLst>
      <p:ext uri="{BB962C8B-B14F-4D97-AF65-F5344CB8AC3E}">
        <p14:creationId xmlns:p14="http://schemas.microsoft.com/office/powerpoint/2010/main" val="367993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2007 the Lunar Precursor Robotic Program , located</a:t>
            </a:r>
            <a:r>
              <a:rPr lang="en-US" baseline="0" dirty="0" smtClean="0"/>
              <a:t> at Marshall Space Flight Center, </a:t>
            </a:r>
            <a:r>
              <a:rPr lang="en-US" dirty="0" smtClean="0"/>
              <a:t>was tasked by the Advanced Capabilities Division with support to the Constellation Program. This Program became know as the Lunar Modeling and Mapping Program. One of the goals of</a:t>
            </a:r>
            <a:r>
              <a:rPr lang="en-US" baseline="0" dirty="0" smtClean="0"/>
              <a:t> the program was to develop and integrate Lunar mapping and modeling tools and products to support the Constellation Program and other Lunar Exploration activities.  This was leveraged of existing Programs and activities. The expertise within the Lunar Reconnaissance Orbiter Science Team and the data they produced provided a large contribution to the success of the Lunar Modeling and Mapping Program. There are other existing activities and expertise that were also leveraged. This is how the USGS became involved with the Lunar Mapping and Modeling Program.</a:t>
            </a:r>
            <a:endParaRPr lang="en-US" dirty="0"/>
          </a:p>
        </p:txBody>
      </p:sp>
      <p:sp>
        <p:nvSpPr>
          <p:cNvPr id="4" name="Slide Number Placeholder 3"/>
          <p:cNvSpPr>
            <a:spLocks noGrp="1"/>
          </p:cNvSpPr>
          <p:nvPr>
            <p:ph type="sldNum" sz="quarter" idx="10"/>
          </p:nvPr>
        </p:nvSpPr>
        <p:spPr/>
        <p:txBody>
          <a:bodyPr/>
          <a:lstStyle/>
          <a:p>
            <a:fld id="{96E377F7-F014-492C-A899-EB2AA62FF988}" type="slidenum">
              <a:rPr lang="en-US" smtClean="0"/>
              <a:t>2</a:t>
            </a:fld>
            <a:endParaRPr lang="en-US" dirty="0"/>
          </a:p>
        </p:txBody>
      </p:sp>
    </p:spTree>
    <p:extLst>
      <p:ext uri="{BB962C8B-B14F-4D97-AF65-F5344CB8AC3E}">
        <p14:creationId xmlns:p14="http://schemas.microsoft.com/office/powerpoint/2010/main" val="309104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LMMP produced many products and DTMs and Mosaics are a part of that data</a:t>
            </a:r>
          </a:p>
          <a:p>
            <a:r>
              <a:rPr lang="en-US" dirty="0" smtClean="0"/>
              <a:t>Mosaics and DTMs from Apollo panoramic camera ( 3 sites</a:t>
            </a:r>
            <a:r>
              <a:rPr lang="en-US" baseline="0" dirty="0" smtClean="0"/>
              <a:t> by USGS)</a:t>
            </a:r>
            <a:endParaRPr lang="en-US" dirty="0" smtClean="0"/>
          </a:p>
          <a:p>
            <a:r>
              <a:rPr lang="en-US" dirty="0" smtClean="0"/>
              <a:t>Mosaics and DTMs</a:t>
            </a:r>
            <a:r>
              <a:rPr lang="en-US" baseline="0" dirty="0" smtClean="0"/>
              <a:t> fro LRO NAC images ( 20 sites by USGS)</a:t>
            </a:r>
            <a:endParaRPr lang="en-US" dirty="0"/>
          </a:p>
        </p:txBody>
      </p:sp>
      <p:sp>
        <p:nvSpPr>
          <p:cNvPr id="4" name="Slide Number Placeholder 3"/>
          <p:cNvSpPr>
            <a:spLocks noGrp="1"/>
          </p:cNvSpPr>
          <p:nvPr>
            <p:ph type="sldNum" sz="quarter" idx="10"/>
          </p:nvPr>
        </p:nvSpPr>
        <p:spPr/>
        <p:txBody>
          <a:bodyPr/>
          <a:lstStyle/>
          <a:p>
            <a:fld id="{96E377F7-F014-492C-A899-EB2AA62FF988}" type="slidenum">
              <a:rPr lang="en-US" smtClean="0"/>
              <a:t>3</a:t>
            </a:fld>
            <a:endParaRPr lang="en-US" dirty="0"/>
          </a:p>
        </p:txBody>
      </p:sp>
    </p:spTree>
    <p:extLst>
      <p:ext uri="{BB962C8B-B14F-4D97-AF65-F5344CB8AC3E}">
        <p14:creationId xmlns:p14="http://schemas.microsoft.com/office/powerpoint/2010/main" val="192819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LOLA kernels were very useful</a:t>
            </a:r>
            <a:endParaRPr lang="en-US" dirty="0"/>
          </a:p>
        </p:txBody>
      </p:sp>
      <p:sp>
        <p:nvSpPr>
          <p:cNvPr id="4" name="Slide Number Placeholder 3"/>
          <p:cNvSpPr>
            <a:spLocks noGrp="1"/>
          </p:cNvSpPr>
          <p:nvPr>
            <p:ph type="sldNum" sz="quarter" idx="10"/>
          </p:nvPr>
        </p:nvSpPr>
        <p:spPr/>
        <p:txBody>
          <a:bodyPr/>
          <a:lstStyle/>
          <a:p>
            <a:fld id="{96E377F7-F014-492C-A899-EB2AA62FF988}" type="slidenum">
              <a:rPr lang="en-US" smtClean="0"/>
              <a:t>5</a:t>
            </a:fld>
            <a:endParaRPr lang="en-US" dirty="0"/>
          </a:p>
        </p:txBody>
      </p:sp>
    </p:spTree>
    <p:extLst>
      <p:ext uri="{BB962C8B-B14F-4D97-AF65-F5344CB8AC3E}">
        <p14:creationId xmlns:p14="http://schemas.microsoft.com/office/powerpoint/2010/main" val="412259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377F7-F014-492C-A899-EB2AA62FF988}" type="slidenum">
              <a:rPr lang="en-US" smtClean="0"/>
              <a:t>10</a:t>
            </a:fld>
            <a:endParaRPr lang="en-US" dirty="0"/>
          </a:p>
        </p:txBody>
      </p:sp>
    </p:spTree>
    <p:extLst>
      <p:ext uri="{BB962C8B-B14F-4D97-AF65-F5344CB8AC3E}">
        <p14:creationId xmlns:p14="http://schemas.microsoft.com/office/powerpoint/2010/main" val="8789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95400" y="2590800"/>
            <a:ext cx="6400800" cy="1752600"/>
          </a:xfrm>
        </p:spPr>
        <p:txBody>
          <a:bodyPr>
            <a:normAutofit/>
          </a:bodyPr>
          <a:lstStyle>
            <a:lvl1pPr marL="0" indent="0" algn="ctr">
              <a:buNone/>
              <a:defRPr sz="2800">
                <a:solidFill>
                  <a:schemeClr val="accent1">
                    <a:lumMod val="60000"/>
                    <a:lumOff val="4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81000" y="6356350"/>
            <a:ext cx="2133600" cy="365125"/>
          </a:xfrm>
        </p:spPr>
        <p:txBody>
          <a:bodyPr/>
          <a:lstStyle/>
          <a:p>
            <a:r>
              <a:rPr lang="en-US" dirty="0" smtClean="0"/>
              <a:t>23 March 2012</a:t>
            </a:r>
            <a:endParaRPr lang="en-US" dirty="0"/>
          </a:p>
        </p:txBody>
      </p:sp>
      <p:sp>
        <p:nvSpPr>
          <p:cNvPr id="5" name="Footer Placeholder 4"/>
          <p:cNvSpPr>
            <a:spLocks noGrp="1"/>
          </p:cNvSpPr>
          <p:nvPr>
            <p:ph type="ftr" sz="quarter" idx="11"/>
          </p:nvPr>
        </p:nvSpPr>
        <p:spPr>
          <a:xfrm>
            <a:off x="3086100" y="6356350"/>
            <a:ext cx="2895600" cy="365125"/>
          </a:xfrm>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8BFD1840-3DDD-4A01-9344-5931EF6F4263}" type="slidenum">
              <a:rPr lang="en-US" smtClean="0"/>
              <a:t>‹#›</a:t>
            </a:fld>
            <a:endParaRPr lang="en-US" dirty="0"/>
          </a:p>
        </p:txBody>
      </p:sp>
    </p:spTree>
    <p:extLst>
      <p:ext uri="{BB962C8B-B14F-4D97-AF65-F5344CB8AC3E}">
        <p14:creationId xmlns:p14="http://schemas.microsoft.com/office/powerpoint/2010/main" val="56440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156" y="76200"/>
            <a:ext cx="689364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525963"/>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a:t>
            </a:fld>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716955" cy="30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04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65000"/>
                <a:lumOff val="35000"/>
              </a:schemeClr>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3400" y="6356350"/>
            <a:ext cx="2133600" cy="365125"/>
          </a:xfrm>
          <a:prstGeom prst="rect">
            <a:avLst/>
          </a:prstGeom>
        </p:spPr>
        <p:txBody>
          <a:bodyPr vert="horz" lIns="91440" tIns="45720" rIns="91440" bIns="45720" rtlCol="0" anchor="ctr"/>
          <a:lstStyle>
            <a:lvl1pPr algn="l">
              <a:defRPr sz="1000">
                <a:solidFill>
                  <a:schemeClr val="accent1">
                    <a:lumMod val="20000"/>
                    <a:lumOff val="80000"/>
                  </a:schemeClr>
                </a:solidFill>
                <a:latin typeface="Arial" pitchFamily="34" charset="0"/>
                <a:cs typeface="Arial" pitchFamily="34" charset="0"/>
              </a:defRPr>
            </a:lvl1pPr>
          </a:lstStyle>
          <a:p>
            <a:r>
              <a:rPr lang="en-US" dirty="0" smtClean="0"/>
              <a:t>23 March 2012</a:t>
            </a:r>
            <a:endParaRPr lang="en-US" dirty="0"/>
          </a:p>
        </p:txBody>
      </p:sp>
      <p:sp>
        <p:nvSpPr>
          <p:cNvPr id="5" name="Footer Placeholder 4"/>
          <p:cNvSpPr>
            <a:spLocks noGrp="1"/>
          </p:cNvSpPr>
          <p:nvPr>
            <p:ph type="ftr" sz="quarter" idx="3"/>
          </p:nvPr>
        </p:nvSpPr>
        <p:spPr>
          <a:xfrm>
            <a:off x="3162300" y="6356350"/>
            <a:ext cx="2895600" cy="365125"/>
          </a:xfrm>
          <a:prstGeom prst="rect">
            <a:avLst/>
          </a:prstGeom>
        </p:spPr>
        <p:txBody>
          <a:bodyPr vert="horz" lIns="91440" tIns="45720" rIns="91440" bIns="45720" rtlCol="0" anchor="ctr"/>
          <a:lstStyle>
            <a:lvl1pPr algn="ctr">
              <a:defRPr sz="1200">
                <a:solidFill>
                  <a:schemeClr val="accent1">
                    <a:lumMod val="20000"/>
                    <a:lumOff val="80000"/>
                  </a:schemeClr>
                </a:solidFill>
                <a:latin typeface="Arial" pitchFamily="34" charset="0"/>
                <a:cs typeface="Arial" pitchFamily="34" charset="0"/>
              </a:defRPr>
            </a:lvl1p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accent1">
                    <a:lumMod val="20000"/>
                    <a:lumOff val="80000"/>
                  </a:schemeClr>
                </a:solidFill>
                <a:latin typeface="Arial" pitchFamily="34" charset="0"/>
                <a:cs typeface="Arial" pitchFamily="34" charset="0"/>
              </a:defRPr>
            </a:lvl1pPr>
          </a:lstStyle>
          <a:p>
            <a:fld id="{8BFD1840-3DDD-4A01-9344-5931EF6F4263}" type="slidenum">
              <a:rPr lang="en-US" smtClean="0"/>
              <a:pPr/>
              <a:t>‹#›</a:t>
            </a:fld>
            <a:endParaRPr lang="en-US" dirty="0"/>
          </a:p>
        </p:txBody>
      </p:sp>
    </p:spTree>
    <p:extLst>
      <p:ext uri="{BB962C8B-B14F-4D97-AF65-F5344CB8AC3E}">
        <p14:creationId xmlns:p14="http://schemas.microsoft.com/office/powerpoint/2010/main" val="4096157280"/>
      </p:ext>
    </p:extLst>
  </p:cSld>
  <p:clrMap bg1="dk1" tx1="lt1" bg2="dk2" tx2="lt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3600" kern="1200">
          <a:solidFill>
            <a:schemeClr val="accent1">
              <a:lumMod val="60000"/>
              <a:lumOff val="4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accent1">
              <a:lumMod val="60000"/>
              <a:lumOff val="4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accent1">
              <a:lumMod val="40000"/>
              <a:lumOff val="6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20000"/>
              <a:lumOff val="8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b="1" dirty="0" smtClean="0"/>
              <a:t>USGS DIGITAL TERRAIN MODELS AND MOSAICS FOR LMMP</a:t>
            </a:r>
            <a:endParaRPr lang="en-US" dirty="0"/>
          </a:p>
        </p:txBody>
      </p:sp>
      <p:sp>
        <p:nvSpPr>
          <p:cNvPr id="3" name="Subtitle 2"/>
          <p:cNvSpPr>
            <a:spLocks noGrp="1"/>
          </p:cNvSpPr>
          <p:nvPr>
            <p:ph type="subTitle" idx="1"/>
          </p:nvPr>
        </p:nvSpPr>
        <p:spPr>
          <a:xfrm>
            <a:off x="1143000" y="1905000"/>
            <a:ext cx="6400800" cy="3733800"/>
          </a:xfrm>
        </p:spPr>
        <p:txBody>
          <a:bodyPr>
            <a:normAutofit fontScale="77500" lnSpcReduction="20000"/>
          </a:bodyPr>
          <a:lstStyle/>
          <a:p>
            <a:pPr>
              <a:lnSpc>
                <a:spcPct val="120000"/>
              </a:lnSpc>
              <a:spcBef>
                <a:spcPts val="600"/>
              </a:spcBef>
            </a:pPr>
            <a:r>
              <a:rPr lang="en-US" dirty="0" smtClean="0">
                <a:solidFill>
                  <a:schemeClr val="accent1">
                    <a:lumMod val="40000"/>
                    <a:lumOff val="60000"/>
                  </a:schemeClr>
                </a:solidFill>
              </a:rPr>
              <a:t>M. R. Rosiek, E. M. Lee, E. T. Howington-Kraus,        R. L. Fergason, L. A. Weller, D. M. Galuszka,               B. L. Redding, O. H. Thomas, R. A. Saleh,                   J. O. Richie, J. R. Shinaman,                                       B. A. Archinal, and T. M. Hare</a:t>
            </a:r>
          </a:p>
          <a:p>
            <a:endParaRPr lang="en-US" dirty="0" smtClean="0"/>
          </a:p>
          <a:p>
            <a:r>
              <a:rPr lang="en-US" dirty="0" smtClean="0"/>
              <a:t>U.S. Geological Survey</a:t>
            </a:r>
          </a:p>
          <a:p>
            <a:r>
              <a:rPr lang="en-US" dirty="0" smtClean="0"/>
              <a:t>2255 N. Gemini Dr.</a:t>
            </a:r>
          </a:p>
          <a:p>
            <a:r>
              <a:rPr lang="en-US" dirty="0" smtClean="0"/>
              <a:t>Flagstaff, AZ, 86001</a:t>
            </a:r>
          </a:p>
          <a:p>
            <a:endParaRPr lang="en-US" dirty="0" smtClean="0"/>
          </a:p>
          <a:p>
            <a:r>
              <a:rPr lang="en-US" sz="2300" dirty="0" smtClean="0">
                <a:solidFill>
                  <a:schemeClr val="accent1">
                    <a:lumMod val="40000"/>
                    <a:lumOff val="60000"/>
                  </a:schemeClr>
                </a:solidFill>
              </a:rPr>
              <a:t>mrosiek@usgs.gov  spell out </a:t>
            </a:r>
            <a:r>
              <a:rPr lang="en-US" sz="2300" dirty="0" err="1" smtClean="0">
                <a:solidFill>
                  <a:schemeClr val="accent1">
                    <a:lumMod val="40000"/>
                    <a:lumOff val="60000"/>
                  </a:schemeClr>
                </a:solidFill>
              </a:rPr>
              <a:t>dtms</a:t>
            </a:r>
            <a:endParaRPr lang="en-US" sz="2300" dirty="0" smtClean="0">
              <a:solidFill>
                <a:schemeClr val="accent1">
                  <a:lumMod val="40000"/>
                  <a:lumOff val="60000"/>
                </a:schemeClr>
              </a:solidFill>
            </a:endParaRPr>
          </a:p>
          <a:p>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1</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543" y="5775960"/>
            <a:ext cx="310366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30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838200"/>
          </a:xfrm>
        </p:spPr>
        <p:txBody>
          <a:bodyPr/>
          <a:lstStyle/>
          <a:p>
            <a:r>
              <a:rPr lang="en-US" dirty="0"/>
              <a:t>Validation </a:t>
            </a:r>
            <a:r>
              <a:rPr lang="en-US" dirty="0" smtClean="0"/>
              <a:t>process - DTMs</a:t>
            </a:r>
            <a:endParaRPr lang="en-US" dirty="0"/>
          </a:p>
        </p:txBody>
      </p:sp>
      <p:sp>
        <p:nvSpPr>
          <p:cNvPr id="3" name="Content Placeholder 2"/>
          <p:cNvSpPr>
            <a:spLocks noGrp="1"/>
          </p:cNvSpPr>
          <p:nvPr>
            <p:ph idx="1"/>
          </p:nvPr>
        </p:nvSpPr>
        <p:spPr>
          <a:xfrm>
            <a:off x="609600" y="1066800"/>
            <a:ext cx="7772400" cy="533400"/>
          </a:xfrm>
        </p:spPr>
        <p:txBody>
          <a:bodyPr>
            <a:normAutofit fontScale="85000" lnSpcReduction="10000"/>
          </a:bodyPr>
          <a:lstStyle/>
          <a:p>
            <a:r>
              <a:rPr lang="en-US" dirty="0" smtClean="0"/>
              <a:t>DTM </a:t>
            </a:r>
            <a:r>
              <a:rPr lang="en-US" dirty="0"/>
              <a:t>elevation minus LOLA track elevation data</a:t>
            </a:r>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10</a:t>
            </a:fld>
            <a:endParaRPr lang="en-US" dirty="0"/>
          </a:p>
        </p:txBody>
      </p:sp>
      <p:sp>
        <p:nvSpPr>
          <p:cNvPr id="12" name="Rectangle 10"/>
          <p:cNvSpPr>
            <a:spLocks noChangeArrowheads="1"/>
          </p:cNvSpPr>
          <p:nvPr/>
        </p:nvSpPr>
        <p:spPr bwMode="auto">
          <a:xfrm>
            <a:off x="5029200" y="5334000"/>
            <a:ext cx="2743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FontTx/>
              <a:buChar char="•"/>
            </a:pPr>
            <a:r>
              <a:rPr lang="en-US" sz="1200" dirty="0"/>
              <a:t>10 x 10 km is 100% covered </a:t>
            </a:r>
          </a:p>
          <a:p>
            <a:pPr>
              <a:lnSpc>
                <a:spcPct val="90000"/>
              </a:lnSpc>
              <a:spcBef>
                <a:spcPct val="20000"/>
              </a:spcBef>
              <a:buFontTx/>
              <a:buChar char="•"/>
            </a:pPr>
            <a:r>
              <a:rPr lang="en-US" sz="1200" dirty="0"/>
              <a:t>20 x 20 km is 72.1% covered </a:t>
            </a:r>
          </a:p>
          <a:p>
            <a:pPr>
              <a:lnSpc>
                <a:spcPct val="90000"/>
              </a:lnSpc>
              <a:spcBef>
                <a:spcPct val="20000"/>
              </a:spcBef>
              <a:buFontTx/>
              <a:buChar char="•"/>
            </a:pPr>
            <a:r>
              <a:rPr lang="en-US" sz="1200" dirty="0"/>
              <a:t>40 x 40 km is 40.7% covered </a:t>
            </a:r>
          </a:p>
        </p:txBody>
      </p:sp>
      <p:sp>
        <p:nvSpPr>
          <p:cNvPr id="13" name="Rectangle 10"/>
          <p:cNvSpPr>
            <a:spLocks noChangeArrowheads="1"/>
          </p:cNvSpPr>
          <p:nvPr/>
        </p:nvSpPr>
        <p:spPr bwMode="auto">
          <a:xfrm>
            <a:off x="5181600" y="5486400"/>
            <a:ext cx="2743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FontTx/>
              <a:buChar char="•"/>
            </a:pPr>
            <a:r>
              <a:rPr lang="en-US" sz="1200" dirty="0"/>
              <a:t>10 x 10 km is 100% covered </a:t>
            </a:r>
          </a:p>
          <a:p>
            <a:pPr>
              <a:lnSpc>
                <a:spcPct val="90000"/>
              </a:lnSpc>
              <a:spcBef>
                <a:spcPct val="20000"/>
              </a:spcBef>
              <a:buFontTx/>
              <a:buChar char="•"/>
            </a:pPr>
            <a:r>
              <a:rPr lang="en-US" sz="1200" dirty="0"/>
              <a:t>20 x 20 km is 72.1% covered </a:t>
            </a:r>
          </a:p>
          <a:p>
            <a:pPr>
              <a:lnSpc>
                <a:spcPct val="90000"/>
              </a:lnSpc>
              <a:spcBef>
                <a:spcPct val="20000"/>
              </a:spcBef>
              <a:buFontTx/>
              <a:buChar char="•"/>
            </a:pPr>
            <a:r>
              <a:rPr lang="en-US" sz="1200" dirty="0"/>
              <a:t>40 x 40 km is 40.7% covered </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838" y="1600200"/>
            <a:ext cx="6551892" cy="46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6" name="Straight Connector 15"/>
          <p:cNvCxnSpPr/>
          <p:nvPr/>
        </p:nvCxnSpPr>
        <p:spPr>
          <a:xfrm>
            <a:off x="1676400" y="3352800"/>
            <a:ext cx="6400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6400" y="4343400"/>
            <a:ext cx="6400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72400" y="3657600"/>
            <a:ext cx="838200" cy="369332"/>
          </a:xfrm>
          <a:prstGeom prst="rect">
            <a:avLst/>
          </a:prstGeom>
          <a:noFill/>
        </p:spPr>
        <p:txBody>
          <a:bodyPr wrap="square" rtlCol="0">
            <a:spAutoFit/>
          </a:bodyPr>
          <a:lstStyle/>
          <a:p>
            <a:r>
              <a:rPr lang="en-US" dirty="0" smtClean="0">
                <a:solidFill>
                  <a:srgbClr val="FF0000"/>
                </a:solidFill>
              </a:rPr>
              <a:t>±4.5 m</a:t>
            </a:r>
            <a:endParaRPr lang="en-US" dirty="0">
              <a:solidFill>
                <a:srgbClr val="FF0000"/>
              </a:solidFill>
            </a:endParaRPr>
          </a:p>
        </p:txBody>
      </p:sp>
      <p:sp>
        <p:nvSpPr>
          <p:cNvPr id="20" name="Oval 19"/>
          <p:cNvSpPr/>
          <p:nvPr/>
        </p:nvSpPr>
        <p:spPr>
          <a:xfrm>
            <a:off x="2743200" y="2743199"/>
            <a:ext cx="228600" cy="2208545"/>
          </a:xfrm>
          <a:prstGeom prst="ellipse">
            <a:avLst/>
          </a:prstGeom>
          <a:solidFill>
            <a:srgbClr val="FF0000">
              <a:alpha val="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105400" y="3962400"/>
            <a:ext cx="228600" cy="1515816"/>
          </a:xfrm>
          <a:prstGeom prst="ellipse">
            <a:avLst/>
          </a:prstGeom>
          <a:solidFill>
            <a:srgbClr val="FF0000">
              <a:alpha val="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5029200" y="3352800"/>
            <a:ext cx="381000" cy="885198"/>
          </a:xfrm>
          <a:prstGeom prst="ellipse">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772400" y="4343400"/>
            <a:ext cx="1143000" cy="646331"/>
          </a:xfrm>
          <a:prstGeom prst="rect">
            <a:avLst/>
          </a:prstGeom>
          <a:noFill/>
        </p:spPr>
        <p:txBody>
          <a:bodyPr wrap="square" rtlCol="0">
            <a:spAutoFit/>
          </a:bodyPr>
          <a:lstStyle/>
          <a:p>
            <a:r>
              <a:rPr lang="en-US" dirty="0" smtClean="0">
                <a:solidFill>
                  <a:srgbClr val="FF0000"/>
                </a:solidFill>
              </a:rPr>
              <a:t>Standard Deviation</a:t>
            </a:r>
            <a:endParaRPr lang="en-US" dirty="0">
              <a:solidFill>
                <a:srgbClr val="FF0000"/>
              </a:solidFill>
            </a:endParaRPr>
          </a:p>
        </p:txBody>
      </p:sp>
      <p:sp>
        <p:nvSpPr>
          <p:cNvPr id="8" name="TextBox 7"/>
          <p:cNvSpPr txBox="1"/>
          <p:nvPr/>
        </p:nvSpPr>
        <p:spPr>
          <a:xfrm>
            <a:off x="4800600" y="2353270"/>
            <a:ext cx="762000" cy="923330"/>
          </a:xfrm>
          <a:prstGeom prst="rect">
            <a:avLst/>
          </a:prstGeom>
          <a:solidFill>
            <a:srgbClr val="D7F9D8"/>
          </a:solidFill>
          <a:ln w="22225">
            <a:solidFill>
              <a:srgbClr val="00E668"/>
            </a:solidFill>
          </a:ln>
        </p:spPr>
        <p:txBody>
          <a:bodyPr wrap="square" rtlCol="0">
            <a:spAutoFit/>
          </a:bodyPr>
          <a:lstStyle/>
          <a:p>
            <a:pPr algn="ctr"/>
            <a:r>
              <a:rPr lang="en-US" dirty="0" smtClean="0"/>
              <a:t>Offset in Tracks</a:t>
            </a:r>
            <a:endParaRPr lang="en-US" dirty="0"/>
          </a:p>
        </p:txBody>
      </p:sp>
      <p:sp>
        <p:nvSpPr>
          <p:cNvPr id="9" name="TextBox 8"/>
          <p:cNvSpPr txBox="1"/>
          <p:nvPr/>
        </p:nvSpPr>
        <p:spPr>
          <a:xfrm>
            <a:off x="3124200" y="4876800"/>
            <a:ext cx="1295400" cy="646331"/>
          </a:xfrm>
          <a:prstGeom prst="rect">
            <a:avLst/>
          </a:prstGeom>
          <a:solidFill>
            <a:srgbClr val="FFE7E7"/>
          </a:solidFill>
          <a:ln w="22225">
            <a:solidFill>
              <a:srgbClr val="FF0000"/>
            </a:solidFill>
          </a:ln>
        </p:spPr>
        <p:txBody>
          <a:bodyPr wrap="square" rtlCol="0">
            <a:spAutoFit/>
          </a:bodyPr>
          <a:lstStyle/>
          <a:p>
            <a:pPr algn="ctr"/>
            <a:r>
              <a:rPr lang="en-US" dirty="0" smtClean="0"/>
              <a:t>Tracks with large errors</a:t>
            </a:r>
            <a:endParaRPr lang="en-US" dirty="0"/>
          </a:p>
        </p:txBody>
      </p:sp>
    </p:spTree>
    <p:extLst>
      <p:ext uri="{BB962C8B-B14F-4D97-AF65-F5344CB8AC3E}">
        <p14:creationId xmlns:p14="http://schemas.microsoft.com/office/powerpoint/2010/main" val="21880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7"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Validation - Across </a:t>
            </a:r>
            <a:r>
              <a:rPr lang="en-US" dirty="0"/>
              <a:t>Teams</a:t>
            </a:r>
            <a:br>
              <a:rPr lang="en-US" dirty="0"/>
            </a:b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11</a:t>
            </a:fld>
            <a:endParaRPr lang="en-US" dirty="0"/>
          </a:p>
        </p:txBody>
      </p:sp>
      <p:sp>
        <p:nvSpPr>
          <p:cNvPr id="7" name="Content Placeholder 2"/>
          <p:cNvSpPr txBox="1">
            <a:spLocks/>
          </p:cNvSpPr>
          <p:nvPr/>
        </p:nvSpPr>
        <p:spPr>
          <a:xfrm>
            <a:off x="5105400" y="5715000"/>
            <a:ext cx="3505200" cy="9144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ts val="600"/>
              </a:spcBef>
              <a:spcAft>
                <a:spcPts val="600"/>
              </a:spcAft>
              <a:buFont typeface="Wingdings" pitchFamily="2" charset="2"/>
              <a:buChar char="Ø"/>
              <a:defRPr sz="3200" kern="1200">
                <a:solidFill>
                  <a:schemeClr val="accent1">
                    <a:lumMod val="60000"/>
                    <a:lumOff val="40000"/>
                  </a:schemeClr>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Wingdings" pitchFamily="2" charset="2"/>
              <a:buChar char="§"/>
              <a:defRPr sz="2800" kern="1200">
                <a:solidFill>
                  <a:schemeClr val="accent1">
                    <a:lumMod val="40000"/>
                    <a:lumOff val="60000"/>
                  </a:schemeClr>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accent1">
                    <a:lumMod val="20000"/>
                    <a:lumOff val="80000"/>
                  </a:schemeClr>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300"/>
              </a:spcBef>
              <a:spcAft>
                <a:spcPts val="300"/>
              </a:spcAft>
            </a:pPr>
            <a:r>
              <a:rPr lang="en-US" dirty="0" smtClean="0"/>
              <a:t>Final results to be published</a:t>
            </a:r>
          </a:p>
          <a:p>
            <a:pPr>
              <a:lnSpc>
                <a:spcPct val="120000"/>
              </a:lnSpc>
              <a:spcBef>
                <a:spcPts val="300"/>
              </a:spcBef>
              <a:spcAft>
                <a:spcPts val="300"/>
              </a:spcAft>
            </a:pPr>
            <a:r>
              <a:rPr lang="en-US" dirty="0" smtClean="0"/>
              <a:t>Beyer et al., 2011, 42</a:t>
            </a:r>
            <a:r>
              <a:rPr lang="en-US" baseline="30000" dirty="0" smtClean="0"/>
              <a:t>nd</a:t>
            </a:r>
            <a:r>
              <a:rPr lang="en-US" dirty="0" smtClean="0"/>
              <a:t> LPSC  # 1608</a:t>
            </a:r>
          </a:p>
          <a:p>
            <a:pPr>
              <a:lnSpc>
                <a:spcPct val="120000"/>
              </a:lnSpc>
              <a:spcBef>
                <a:spcPts val="300"/>
              </a:spcBef>
              <a:spcAft>
                <a:spcPts val="300"/>
              </a:spcAft>
            </a:pPr>
            <a:r>
              <a:rPr lang="en-US" dirty="0" smtClean="0"/>
              <a:t>Beyer et al., 2010, 41</a:t>
            </a:r>
            <a:r>
              <a:rPr lang="en-US" baseline="30000" dirty="0" smtClean="0"/>
              <a:t>st</a:t>
            </a:r>
            <a:r>
              <a:rPr lang="en-US" dirty="0" smtClean="0"/>
              <a:t> LPSC  # 1533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3342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66800" y="2895600"/>
            <a:ext cx="2209800" cy="338554"/>
          </a:xfrm>
          <a:prstGeom prst="rect">
            <a:avLst/>
          </a:prstGeom>
          <a:noFill/>
        </p:spPr>
        <p:txBody>
          <a:bodyPr wrap="square" rtlCol="0">
            <a:spAutoFit/>
          </a:bodyPr>
          <a:lstStyle/>
          <a:p>
            <a:pPr marL="0" lvl="1" algn="ctr"/>
            <a:r>
              <a:rPr lang="en-US" sz="1600" dirty="0" smtClean="0">
                <a:solidFill>
                  <a:schemeClr val="accent1">
                    <a:lumMod val="20000"/>
                    <a:lumOff val="80000"/>
                  </a:schemeClr>
                </a:solidFill>
              </a:rPr>
              <a:t>Arizona State University</a:t>
            </a:r>
            <a:endParaRPr lang="en-US" sz="1600" dirty="0">
              <a:solidFill>
                <a:schemeClr val="accent1">
                  <a:lumMod val="20000"/>
                  <a:lumOff val="80000"/>
                </a:schemeClr>
              </a:solidFill>
            </a:endParaRPr>
          </a:p>
        </p:txBody>
      </p:sp>
      <p:sp>
        <p:nvSpPr>
          <p:cNvPr id="11" name="TextBox 10"/>
          <p:cNvSpPr txBox="1"/>
          <p:nvPr/>
        </p:nvSpPr>
        <p:spPr>
          <a:xfrm>
            <a:off x="3555164" y="5334000"/>
            <a:ext cx="2209800" cy="338554"/>
          </a:xfrm>
          <a:prstGeom prst="rect">
            <a:avLst/>
          </a:prstGeom>
          <a:noFill/>
        </p:spPr>
        <p:txBody>
          <a:bodyPr wrap="square" rtlCol="0">
            <a:spAutoFit/>
          </a:bodyPr>
          <a:lstStyle/>
          <a:p>
            <a:pPr marL="0" lvl="1" algn="ctr"/>
            <a:r>
              <a:rPr lang="en-US" sz="1600" dirty="0" smtClean="0">
                <a:solidFill>
                  <a:schemeClr val="accent1">
                    <a:lumMod val="20000"/>
                    <a:lumOff val="80000"/>
                  </a:schemeClr>
                </a:solidFill>
              </a:rPr>
              <a:t>USGS</a:t>
            </a:r>
            <a:endParaRPr lang="en-US" sz="1600" dirty="0">
              <a:solidFill>
                <a:schemeClr val="accent1">
                  <a:lumMod val="20000"/>
                  <a:lumOff val="80000"/>
                </a:schemeClr>
              </a:solidFill>
            </a:endParaRPr>
          </a:p>
        </p:txBody>
      </p:sp>
      <p:sp>
        <p:nvSpPr>
          <p:cNvPr id="12" name="TextBox 11"/>
          <p:cNvSpPr txBox="1"/>
          <p:nvPr/>
        </p:nvSpPr>
        <p:spPr>
          <a:xfrm>
            <a:off x="990600" y="5334000"/>
            <a:ext cx="2438400" cy="338554"/>
          </a:xfrm>
          <a:prstGeom prst="rect">
            <a:avLst/>
          </a:prstGeom>
          <a:noFill/>
        </p:spPr>
        <p:txBody>
          <a:bodyPr wrap="square" rtlCol="0">
            <a:spAutoFit/>
          </a:bodyPr>
          <a:lstStyle/>
          <a:p>
            <a:pPr marL="0" lvl="1" algn="ctr"/>
            <a:r>
              <a:rPr lang="en-US" sz="1600" dirty="0" smtClean="0">
                <a:solidFill>
                  <a:schemeClr val="accent1">
                    <a:lumMod val="20000"/>
                    <a:lumOff val="80000"/>
                  </a:schemeClr>
                </a:solidFill>
              </a:rPr>
              <a:t>The Ohio </a:t>
            </a:r>
            <a:r>
              <a:rPr lang="en-US" sz="1600" dirty="0">
                <a:solidFill>
                  <a:schemeClr val="accent1">
                    <a:lumMod val="20000"/>
                    <a:lumOff val="80000"/>
                  </a:schemeClr>
                </a:solidFill>
              </a:rPr>
              <a:t>State University </a:t>
            </a:r>
          </a:p>
        </p:txBody>
      </p:sp>
      <p:sp>
        <p:nvSpPr>
          <p:cNvPr id="13" name="TextBox 12"/>
          <p:cNvSpPr txBox="1"/>
          <p:nvPr/>
        </p:nvSpPr>
        <p:spPr>
          <a:xfrm>
            <a:off x="3552825" y="2895600"/>
            <a:ext cx="2209800" cy="338554"/>
          </a:xfrm>
          <a:prstGeom prst="rect">
            <a:avLst/>
          </a:prstGeom>
          <a:noFill/>
        </p:spPr>
        <p:txBody>
          <a:bodyPr wrap="square" rtlCol="0">
            <a:spAutoFit/>
          </a:bodyPr>
          <a:lstStyle/>
          <a:p>
            <a:pPr marL="0" lvl="1" algn="ctr"/>
            <a:r>
              <a:rPr lang="en-US" sz="1600" dirty="0" smtClean="0">
                <a:solidFill>
                  <a:schemeClr val="accent1">
                    <a:lumMod val="20000"/>
                    <a:lumOff val="80000"/>
                  </a:schemeClr>
                </a:solidFill>
              </a:rPr>
              <a:t>JPL</a:t>
            </a:r>
            <a:endParaRPr lang="en-US" sz="1600" dirty="0">
              <a:solidFill>
                <a:schemeClr val="accent1">
                  <a:lumMod val="20000"/>
                  <a:lumOff val="80000"/>
                </a:schemeClr>
              </a:solidFill>
            </a:endParaRPr>
          </a:p>
        </p:txBody>
      </p:sp>
      <p:sp>
        <p:nvSpPr>
          <p:cNvPr id="14" name="TextBox 13"/>
          <p:cNvSpPr txBox="1"/>
          <p:nvPr/>
        </p:nvSpPr>
        <p:spPr>
          <a:xfrm>
            <a:off x="5867400" y="2895600"/>
            <a:ext cx="2457450" cy="338554"/>
          </a:xfrm>
          <a:prstGeom prst="rect">
            <a:avLst/>
          </a:prstGeom>
          <a:noFill/>
        </p:spPr>
        <p:txBody>
          <a:bodyPr wrap="square" rtlCol="0">
            <a:spAutoFit/>
          </a:bodyPr>
          <a:lstStyle/>
          <a:p>
            <a:pPr marL="0" lvl="1" algn="ctr"/>
            <a:r>
              <a:rPr lang="en-US" sz="1600" dirty="0">
                <a:solidFill>
                  <a:schemeClr val="accent1">
                    <a:lumMod val="20000"/>
                    <a:lumOff val="80000"/>
                  </a:schemeClr>
                </a:solidFill>
              </a:rPr>
              <a:t>German Aerospace Center </a:t>
            </a:r>
          </a:p>
        </p:txBody>
      </p:sp>
      <p:sp>
        <p:nvSpPr>
          <p:cNvPr id="15" name="TextBox 14"/>
          <p:cNvSpPr txBox="1"/>
          <p:nvPr/>
        </p:nvSpPr>
        <p:spPr>
          <a:xfrm>
            <a:off x="6019800" y="5334000"/>
            <a:ext cx="2209800" cy="338554"/>
          </a:xfrm>
          <a:prstGeom prst="rect">
            <a:avLst/>
          </a:prstGeom>
          <a:noFill/>
        </p:spPr>
        <p:txBody>
          <a:bodyPr wrap="square" rtlCol="0">
            <a:spAutoFit/>
          </a:bodyPr>
          <a:lstStyle/>
          <a:p>
            <a:pPr marL="0" lvl="1" algn="ctr"/>
            <a:r>
              <a:rPr lang="en-US" sz="1600" dirty="0" smtClean="0">
                <a:solidFill>
                  <a:schemeClr val="accent1">
                    <a:lumMod val="20000"/>
                    <a:lumOff val="80000"/>
                  </a:schemeClr>
                </a:solidFill>
              </a:rPr>
              <a:t>University of </a:t>
            </a:r>
            <a:r>
              <a:rPr lang="en-US" sz="1600" dirty="0">
                <a:solidFill>
                  <a:schemeClr val="accent1">
                    <a:lumMod val="20000"/>
                    <a:lumOff val="80000"/>
                  </a:schemeClr>
                </a:solidFill>
              </a:rPr>
              <a:t>Arizona </a:t>
            </a:r>
          </a:p>
        </p:txBody>
      </p:sp>
    </p:spTree>
    <p:extLst>
      <p:ext uri="{BB962C8B-B14F-4D97-AF65-F5344CB8AC3E}">
        <p14:creationId xmlns:p14="http://schemas.microsoft.com/office/powerpoint/2010/main" val="93101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1143000"/>
          </a:xfrm>
        </p:spPr>
        <p:txBody>
          <a:bodyPr>
            <a:normAutofit/>
          </a:bodyPr>
          <a:lstStyle/>
          <a:p>
            <a:r>
              <a:rPr lang="en-US" dirty="0"/>
              <a:t>Validation - </a:t>
            </a:r>
            <a:r>
              <a:rPr lang="en-US" dirty="0" smtClean="0"/>
              <a:t>Apollo 15 Site</a:t>
            </a:r>
            <a:br>
              <a:rPr lang="en-US" dirty="0" smtClean="0"/>
            </a:br>
            <a:r>
              <a:rPr lang="en-US" sz="2700" dirty="0" smtClean="0">
                <a:solidFill>
                  <a:schemeClr val="accent1">
                    <a:lumMod val="40000"/>
                    <a:lumOff val="60000"/>
                  </a:schemeClr>
                </a:solidFill>
              </a:rPr>
              <a:t>USGS products only</a:t>
            </a:r>
            <a:endParaRPr lang="en-US" sz="2700" dirty="0">
              <a:solidFill>
                <a:schemeClr val="accent1">
                  <a:lumMod val="40000"/>
                  <a:lumOff val="60000"/>
                </a:schemeClr>
              </a:solidFill>
            </a:endParaRPr>
          </a:p>
        </p:txBody>
      </p:sp>
      <p:sp>
        <p:nvSpPr>
          <p:cNvPr id="3" name="Content Placeholder 2"/>
          <p:cNvSpPr>
            <a:spLocks noGrp="1"/>
          </p:cNvSpPr>
          <p:nvPr>
            <p:ph idx="1"/>
          </p:nvPr>
        </p:nvSpPr>
        <p:spPr>
          <a:xfrm>
            <a:off x="457200" y="1295400"/>
            <a:ext cx="5562600" cy="1523999"/>
          </a:xfrm>
        </p:spPr>
        <p:txBody>
          <a:bodyPr>
            <a:normAutofit fontScale="62500" lnSpcReduction="20000"/>
          </a:bodyPr>
          <a:lstStyle/>
          <a:p>
            <a:r>
              <a:rPr lang="en-US" dirty="0" smtClean="0"/>
              <a:t>DTM 1 - M102128467 and M102142784 </a:t>
            </a:r>
            <a:endParaRPr lang="en-US" dirty="0"/>
          </a:p>
          <a:p>
            <a:r>
              <a:rPr lang="en-US" dirty="0" smtClean="0"/>
              <a:t>DTM 2 - M102135625 and M102142784</a:t>
            </a:r>
          </a:p>
          <a:p>
            <a:pPr lvl="1"/>
            <a:r>
              <a:rPr lang="en-US" dirty="0" smtClean="0"/>
              <a:t>Remove shadow areas</a:t>
            </a:r>
          </a:p>
          <a:p>
            <a:pPr lvl="1"/>
            <a:r>
              <a:rPr lang="en-US" dirty="0" smtClean="0"/>
              <a:t>Early mission - images at higher altitude </a:t>
            </a: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12</a:t>
            </a:fld>
            <a:endParaRPr lang="en-US" dirty="0"/>
          </a:p>
        </p:txBody>
      </p:sp>
      <p:pic>
        <p:nvPicPr>
          <p:cNvPr id="7" name="Picture 6"/>
          <p:cNvPicPr/>
          <p:nvPr/>
        </p:nvPicPr>
        <p:blipFill rotWithShape="1">
          <a:blip r:embed="rId2"/>
          <a:srcRect l="50642" t="17081" r="41878" b="11730"/>
          <a:stretch/>
        </p:blipFill>
        <p:spPr bwMode="auto">
          <a:xfrm rot="5400000">
            <a:off x="3499013" y="-234788"/>
            <a:ext cx="1841174" cy="80772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l="60875" t="31490" r="32893" b="55567"/>
          <a:stretch/>
        </p:blipFill>
        <p:spPr bwMode="auto">
          <a:xfrm>
            <a:off x="7371272" y="4724400"/>
            <a:ext cx="1086928" cy="13716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715000" y="1342072"/>
            <a:ext cx="3200400" cy="1477328"/>
          </a:xfrm>
          <a:prstGeom prst="rect">
            <a:avLst/>
          </a:prstGeom>
          <a:solidFill>
            <a:schemeClr val="tx2">
              <a:lumMod val="75000"/>
            </a:schemeClr>
          </a:solidFill>
        </p:spPr>
        <p:txBody>
          <a:bodyPr wrap="square" rtlCol="0">
            <a:spAutoFit/>
          </a:bodyPr>
          <a:lstStyle/>
          <a:p>
            <a:pPr algn="ctr"/>
            <a:r>
              <a:rPr lang="en-US" dirty="0" smtClean="0">
                <a:solidFill>
                  <a:schemeClr val="accent1">
                    <a:lumMod val="20000"/>
                    <a:lumOff val="80000"/>
                  </a:schemeClr>
                </a:solidFill>
              </a:rPr>
              <a:t>Majority of differences within expected precision</a:t>
            </a:r>
          </a:p>
          <a:p>
            <a:pPr algn="ctr"/>
            <a:r>
              <a:rPr lang="en-US" dirty="0" smtClean="0">
                <a:solidFill>
                  <a:schemeClr val="accent1">
                    <a:lumMod val="20000"/>
                    <a:lumOff val="80000"/>
                  </a:schemeClr>
                </a:solidFill>
              </a:rPr>
              <a:t>Mean difference     1.1 m</a:t>
            </a:r>
          </a:p>
          <a:p>
            <a:pPr algn="ctr"/>
            <a:r>
              <a:rPr lang="en-US" dirty="0">
                <a:solidFill>
                  <a:schemeClr val="accent1">
                    <a:lumMod val="20000"/>
                    <a:lumOff val="80000"/>
                  </a:schemeClr>
                </a:solidFill>
              </a:rPr>
              <a:t>s</a:t>
            </a:r>
            <a:r>
              <a:rPr lang="en-US" dirty="0" smtClean="0">
                <a:solidFill>
                  <a:schemeClr val="accent1">
                    <a:lumMod val="20000"/>
                    <a:lumOff val="80000"/>
                  </a:schemeClr>
                </a:solidFill>
              </a:rPr>
              <a:t>tandard deviation  2.5 m</a:t>
            </a:r>
          </a:p>
          <a:p>
            <a:pPr algn="ctr"/>
            <a:r>
              <a:rPr lang="en-US" dirty="0" smtClean="0">
                <a:solidFill>
                  <a:schemeClr val="accent1">
                    <a:lumMod val="20000"/>
                    <a:lumOff val="80000"/>
                  </a:schemeClr>
                </a:solidFill>
              </a:rPr>
              <a:t>95% range     -3.3 to 6.2 m</a:t>
            </a:r>
            <a:endParaRPr lang="en-US" dirty="0">
              <a:solidFill>
                <a:schemeClr val="accent1">
                  <a:lumMod val="20000"/>
                  <a:lumOff val="80000"/>
                </a:schemeClr>
              </a:solidFill>
            </a:endParaRPr>
          </a:p>
        </p:txBody>
      </p:sp>
      <p:sp>
        <p:nvSpPr>
          <p:cNvPr id="12" name="Content Placeholder 2"/>
          <p:cNvSpPr txBox="1">
            <a:spLocks/>
          </p:cNvSpPr>
          <p:nvPr/>
        </p:nvSpPr>
        <p:spPr>
          <a:xfrm>
            <a:off x="381000" y="4752753"/>
            <a:ext cx="6858000" cy="134324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ts val="600"/>
              </a:spcBef>
              <a:spcAft>
                <a:spcPts val="600"/>
              </a:spcAft>
              <a:buFont typeface="Wingdings" pitchFamily="2" charset="2"/>
              <a:buChar char="Ø"/>
              <a:defRPr sz="3200" kern="1200">
                <a:solidFill>
                  <a:schemeClr val="accent1">
                    <a:lumMod val="60000"/>
                    <a:lumOff val="40000"/>
                  </a:schemeClr>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Wingdings" pitchFamily="2" charset="2"/>
              <a:buChar char="§"/>
              <a:defRPr sz="2800" kern="1200">
                <a:solidFill>
                  <a:schemeClr val="accent1">
                    <a:lumMod val="40000"/>
                    <a:lumOff val="60000"/>
                  </a:schemeClr>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accent1">
                    <a:lumMod val="20000"/>
                    <a:lumOff val="80000"/>
                  </a:schemeClr>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Differences are not random</a:t>
            </a:r>
          </a:p>
          <a:p>
            <a:pPr lvl="1"/>
            <a:r>
              <a:rPr lang="en-US" dirty="0" smtClean="0"/>
              <a:t>Structure related to stereo models</a:t>
            </a:r>
          </a:p>
          <a:p>
            <a:pPr lvl="1"/>
            <a:r>
              <a:rPr lang="en-US" dirty="0" smtClean="0"/>
              <a:t>Might be related to unmodeled camera motion</a:t>
            </a:r>
          </a:p>
          <a:p>
            <a:pPr lvl="1"/>
            <a:r>
              <a:rPr lang="en-US" dirty="0" smtClean="0"/>
              <a:t>Might be related to automatic correlation process</a:t>
            </a:r>
            <a:endParaRPr lang="en-US" dirty="0"/>
          </a:p>
        </p:txBody>
      </p:sp>
      <p:cxnSp>
        <p:nvCxnSpPr>
          <p:cNvPr id="16" name="Straight Arrow Connector 15"/>
          <p:cNvCxnSpPr/>
          <p:nvPr/>
        </p:nvCxnSpPr>
        <p:spPr>
          <a:xfrm>
            <a:off x="3276600" y="4191000"/>
            <a:ext cx="685800" cy="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8990" y="4191000"/>
            <a:ext cx="304800" cy="369332"/>
          </a:xfrm>
          <a:prstGeom prst="rect">
            <a:avLst/>
          </a:prstGeom>
          <a:noFill/>
        </p:spPr>
        <p:txBody>
          <a:bodyPr wrap="square" rtlCol="0">
            <a:spAutoFit/>
          </a:bodyPr>
          <a:lstStyle/>
          <a:p>
            <a:r>
              <a:rPr lang="en-US" b="1" dirty="0" smtClean="0">
                <a:latin typeface="Arial" pitchFamily="34" charset="0"/>
                <a:cs typeface="Arial" pitchFamily="34" charset="0"/>
              </a:rPr>
              <a:t>N</a:t>
            </a:r>
            <a:endParaRPr lang="en-US" b="1" dirty="0">
              <a:latin typeface="Arial" pitchFamily="34" charset="0"/>
              <a:cs typeface="Arial" pitchFamily="34" charset="0"/>
            </a:endParaRPr>
          </a:p>
        </p:txBody>
      </p:sp>
      <p:sp>
        <p:nvSpPr>
          <p:cNvPr id="10" name="TextBox 9"/>
          <p:cNvSpPr txBox="1"/>
          <p:nvPr/>
        </p:nvSpPr>
        <p:spPr>
          <a:xfrm>
            <a:off x="8534400" y="3048000"/>
            <a:ext cx="304800" cy="1477328"/>
          </a:xfrm>
          <a:prstGeom prst="rect">
            <a:avLst/>
          </a:prstGeom>
          <a:noFill/>
        </p:spPr>
        <p:txBody>
          <a:bodyPr wrap="square" rtlCol="0">
            <a:spAutoFit/>
          </a:bodyPr>
          <a:lstStyle/>
          <a:p>
            <a:r>
              <a:rPr lang="en-US" dirty="0" smtClean="0">
                <a:solidFill>
                  <a:schemeClr val="accent1">
                    <a:lumMod val="20000"/>
                    <a:lumOff val="80000"/>
                  </a:schemeClr>
                </a:solidFill>
              </a:rPr>
              <a:t>1</a:t>
            </a:r>
          </a:p>
          <a:p>
            <a:endParaRPr lang="en-US" dirty="0">
              <a:solidFill>
                <a:schemeClr val="accent1">
                  <a:lumMod val="20000"/>
                  <a:lumOff val="80000"/>
                </a:schemeClr>
              </a:solidFill>
            </a:endParaRPr>
          </a:p>
          <a:p>
            <a:r>
              <a:rPr lang="en-US" dirty="0" smtClean="0">
                <a:solidFill>
                  <a:schemeClr val="accent1">
                    <a:lumMod val="20000"/>
                    <a:lumOff val="80000"/>
                  </a:schemeClr>
                </a:solidFill>
              </a:rPr>
              <a:t>2</a:t>
            </a:r>
          </a:p>
          <a:p>
            <a:endParaRPr lang="en-US" dirty="0">
              <a:solidFill>
                <a:schemeClr val="accent1">
                  <a:lumMod val="20000"/>
                  <a:lumOff val="80000"/>
                </a:schemeClr>
              </a:solidFill>
            </a:endParaRPr>
          </a:p>
          <a:p>
            <a:r>
              <a:rPr lang="en-US" dirty="0" smtClean="0">
                <a:solidFill>
                  <a:schemeClr val="accent1">
                    <a:lumMod val="20000"/>
                    <a:lumOff val="80000"/>
                  </a:schemeClr>
                </a:solidFill>
              </a:rPr>
              <a:t>3</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065976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solidFill>
                  <a:srgbClr val="FFBD00">
                    <a:lumMod val="60000"/>
                    <a:lumOff val="40000"/>
                  </a:srgbClr>
                </a:solidFill>
              </a:rPr>
              <a:t>Validation - </a:t>
            </a:r>
            <a:r>
              <a:rPr lang="en-US" sz="3100" dirty="0" err="1" smtClean="0">
                <a:solidFill>
                  <a:srgbClr val="FFBD00">
                    <a:lumMod val="60000"/>
                    <a:lumOff val="40000"/>
                  </a:srgbClr>
                </a:solidFill>
              </a:rPr>
              <a:t>Tsiolkovskiy</a:t>
            </a:r>
            <a:r>
              <a:rPr lang="en-US" sz="3100" dirty="0" smtClean="0">
                <a:solidFill>
                  <a:srgbClr val="FFBD00">
                    <a:lumMod val="60000"/>
                    <a:lumOff val="40000"/>
                  </a:srgbClr>
                </a:solidFill>
              </a:rPr>
              <a:t> Crater Site</a:t>
            </a:r>
            <a:r>
              <a:rPr lang="en-US" sz="3200" dirty="0" smtClean="0">
                <a:solidFill>
                  <a:srgbClr val="FFBD00">
                    <a:lumMod val="60000"/>
                    <a:lumOff val="40000"/>
                  </a:srgbClr>
                </a:solidFill>
              </a:rPr>
              <a:t/>
            </a:r>
            <a:br>
              <a:rPr lang="en-US" sz="3200" dirty="0" smtClean="0">
                <a:solidFill>
                  <a:srgbClr val="FFBD00">
                    <a:lumMod val="60000"/>
                    <a:lumOff val="40000"/>
                  </a:srgbClr>
                </a:solidFill>
              </a:rPr>
            </a:br>
            <a:r>
              <a:rPr lang="en-US" sz="2400" dirty="0" smtClean="0">
                <a:solidFill>
                  <a:srgbClr val="FFBD00">
                    <a:lumMod val="40000"/>
                    <a:lumOff val="60000"/>
                  </a:srgbClr>
                </a:solidFill>
              </a:rPr>
              <a:t>USGS products only</a:t>
            </a:r>
            <a:endParaRPr lang="en-US" dirty="0"/>
          </a:p>
        </p:txBody>
      </p:sp>
      <p:sp>
        <p:nvSpPr>
          <p:cNvPr id="3" name="Content Placeholder 2"/>
          <p:cNvSpPr>
            <a:spLocks noGrp="1"/>
          </p:cNvSpPr>
          <p:nvPr>
            <p:ph idx="1"/>
          </p:nvPr>
        </p:nvSpPr>
        <p:spPr>
          <a:xfrm>
            <a:off x="457199" y="1600200"/>
            <a:ext cx="5410200" cy="990599"/>
          </a:xfrm>
        </p:spPr>
        <p:txBody>
          <a:bodyPr>
            <a:normAutofit fontScale="62500" lnSpcReduction="20000"/>
          </a:bodyPr>
          <a:lstStyle/>
          <a:p>
            <a:r>
              <a:rPr lang="en-US" dirty="0" smtClean="0"/>
              <a:t>DTM 1 - M143778723 and M143785506 </a:t>
            </a:r>
            <a:endParaRPr lang="en-US" dirty="0"/>
          </a:p>
          <a:p>
            <a:r>
              <a:rPr lang="en-US" dirty="0" smtClean="0"/>
              <a:t>DTM 2 - M167363261 and M167370048 </a:t>
            </a: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13</a:t>
            </a:fld>
            <a:endParaRPr lang="en-US" dirty="0"/>
          </a:p>
        </p:txBody>
      </p:sp>
      <p:sp>
        <p:nvSpPr>
          <p:cNvPr id="7" name="TextBox 6"/>
          <p:cNvSpPr txBox="1"/>
          <p:nvPr/>
        </p:nvSpPr>
        <p:spPr>
          <a:xfrm>
            <a:off x="6064230" y="1219200"/>
            <a:ext cx="2743200" cy="1477328"/>
          </a:xfrm>
          <a:prstGeom prst="rect">
            <a:avLst/>
          </a:prstGeom>
          <a:solidFill>
            <a:schemeClr val="tx2">
              <a:lumMod val="75000"/>
            </a:schemeClr>
          </a:solidFill>
        </p:spPr>
        <p:txBody>
          <a:bodyPr wrap="square" rtlCol="0">
            <a:spAutoFit/>
          </a:bodyPr>
          <a:lstStyle/>
          <a:p>
            <a:pPr algn="ctr"/>
            <a:r>
              <a:rPr lang="en-US" dirty="0" smtClean="0">
                <a:solidFill>
                  <a:schemeClr val="accent1">
                    <a:lumMod val="20000"/>
                    <a:lumOff val="80000"/>
                  </a:schemeClr>
                </a:solidFill>
              </a:rPr>
              <a:t>Differences larger than expected precision</a:t>
            </a:r>
          </a:p>
          <a:p>
            <a:pPr algn="ctr"/>
            <a:r>
              <a:rPr lang="en-US" dirty="0" smtClean="0">
                <a:solidFill>
                  <a:schemeClr val="accent1">
                    <a:lumMod val="20000"/>
                    <a:lumOff val="80000"/>
                  </a:schemeClr>
                </a:solidFill>
              </a:rPr>
              <a:t>Mean difference -0.3 m</a:t>
            </a:r>
          </a:p>
          <a:p>
            <a:pPr algn="ctr"/>
            <a:r>
              <a:rPr lang="en-US" dirty="0">
                <a:solidFill>
                  <a:schemeClr val="accent1">
                    <a:lumMod val="20000"/>
                    <a:lumOff val="80000"/>
                  </a:schemeClr>
                </a:solidFill>
              </a:rPr>
              <a:t>s</a:t>
            </a:r>
            <a:r>
              <a:rPr lang="en-US" dirty="0" smtClean="0">
                <a:solidFill>
                  <a:schemeClr val="accent1">
                    <a:lumMod val="20000"/>
                    <a:lumOff val="80000"/>
                  </a:schemeClr>
                </a:solidFill>
              </a:rPr>
              <a:t>tandard deviation 4.1 m</a:t>
            </a:r>
          </a:p>
          <a:p>
            <a:pPr algn="ctr"/>
            <a:r>
              <a:rPr lang="en-US" dirty="0" smtClean="0">
                <a:solidFill>
                  <a:schemeClr val="accent1">
                    <a:lumMod val="20000"/>
                    <a:lumOff val="80000"/>
                  </a:schemeClr>
                </a:solidFill>
              </a:rPr>
              <a:t>95% range –7.8 to 7.1 m</a:t>
            </a:r>
            <a:endParaRPr lang="en-US" dirty="0">
              <a:solidFill>
                <a:schemeClr val="accent1">
                  <a:lumMod val="20000"/>
                  <a:lumOff val="80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57" t="17297" r="30354" b="11672"/>
          <a:stretch/>
        </p:blipFill>
        <p:spPr bwMode="auto">
          <a:xfrm rot="5400000">
            <a:off x="3448298" y="-552697"/>
            <a:ext cx="1790205"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5459820" y="4277080"/>
            <a:ext cx="685800" cy="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92210" y="4309113"/>
            <a:ext cx="304800" cy="369332"/>
          </a:xfrm>
          <a:prstGeom prst="rect">
            <a:avLst/>
          </a:prstGeom>
          <a:noFill/>
        </p:spPr>
        <p:txBody>
          <a:bodyPr wrap="square" rtlCol="0">
            <a:spAutoFit/>
          </a:bodyPr>
          <a:lstStyle/>
          <a:p>
            <a:r>
              <a:rPr lang="en-US" b="1" dirty="0" smtClean="0">
                <a:latin typeface="Arial" pitchFamily="34" charset="0"/>
                <a:cs typeface="Arial" pitchFamily="34" charset="0"/>
              </a:rPr>
              <a:t>N</a:t>
            </a:r>
            <a:endParaRPr lang="en-US" b="1" dirty="0">
              <a:latin typeface="Arial" pitchFamily="34" charset="0"/>
              <a:cs typeface="Arial" pitchFamily="34" charset="0"/>
            </a:endParaRPr>
          </a:p>
        </p:txBody>
      </p:sp>
      <p:sp>
        <p:nvSpPr>
          <p:cNvPr id="13" name="Content Placeholder 2"/>
          <p:cNvSpPr txBox="1">
            <a:spLocks/>
          </p:cNvSpPr>
          <p:nvPr/>
        </p:nvSpPr>
        <p:spPr>
          <a:xfrm>
            <a:off x="457199" y="4447953"/>
            <a:ext cx="6858000" cy="134324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600"/>
              </a:spcBef>
              <a:spcAft>
                <a:spcPts val="600"/>
              </a:spcAft>
              <a:buFont typeface="Wingdings" pitchFamily="2" charset="2"/>
              <a:buChar char="Ø"/>
              <a:defRPr sz="3200" kern="1200">
                <a:solidFill>
                  <a:schemeClr val="accent1">
                    <a:lumMod val="60000"/>
                    <a:lumOff val="40000"/>
                  </a:schemeClr>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Wingdings" pitchFamily="2" charset="2"/>
              <a:buChar char="§"/>
              <a:defRPr sz="2800" kern="1200">
                <a:solidFill>
                  <a:schemeClr val="accent1">
                    <a:lumMod val="40000"/>
                    <a:lumOff val="60000"/>
                  </a:schemeClr>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accent1">
                    <a:lumMod val="20000"/>
                    <a:lumOff val="80000"/>
                  </a:schemeClr>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accent1">
                    <a:lumMod val="20000"/>
                    <a:lumOff val="8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Differences are not random</a:t>
            </a:r>
          </a:p>
          <a:p>
            <a:pPr lvl="1"/>
            <a:r>
              <a:rPr lang="en-US" dirty="0" smtClean="0"/>
              <a:t>Structure related to stereo models</a:t>
            </a:r>
          </a:p>
          <a:p>
            <a:pPr lvl="1"/>
            <a:r>
              <a:rPr lang="en-US" dirty="0" smtClean="0"/>
              <a:t>Might be related to unmodeled camera motion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4419600"/>
            <a:ext cx="685800" cy="18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534400" y="2819400"/>
            <a:ext cx="304800" cy="1477328"/>
          </a:xfrm>
          <a:prstGeom prst="rect">
            <a:avLst/>
          </a:prstGeom>
          <a:noFill/>
        </p:spPr>
        <p:txBody>
          <a:bodyPr wrap="square" rtlCol="0">
            <a:spAutoFit/>
          </a:bodyPr>
          <a:lstStyle/>
          <a:p>
            <a:r>
              <a:rPr lang="en-US" dirty="0" smtClean="0">
                <a:solidFill>
                  <a:schemeClr val="accent1">
                    <a:lumMod val="20000"/>
                    <a:lumOff val="80000"/>
                  </a:schemeClr>
                </a:solidFill>
              </a:rPr>
              <a:t>1</a:t>
            </a:r>
          </a:p>
          <a:p>
            <a:endParaRPr lang="en-US" dirty="0">
              <a:solidFill>
                <a:schemeClr val="accent1">
                  <a:lumMod val="20000"/>
                  <a:lumOff val="80000"/>
                </a:schemeClr>
              </a:solidFill>
            </a:endParaRPr>
          </a:p>
          <a:p>
            <a:r>
              <a:rPr lang="en-US" dirty="0" smtClean="0">
                <a:solidFill>
                  <a:schemeClr val="accent1">
                    <a:lumMod val="20000"/>
                    <a:lumOff val="80000"/>
                  </a:schemeClr>
                </a:solidFill>
              </a:rPr>
              <a:t>2</a:t>
            </a:r>
          </a:p>
          <a:p>
            <a:endParaRPr lang="en-US" dirty="0">
              <a:solidFill>
                <a:schemeClr val="accent1">
                  <a:lumMod val="20000"/>
                  <a:lumOff val="80000"/>
                </a:schemeClr>
              </a:solidFill>
            </a:endParaRPr>
          </a:p>
          <a:p>
            <a:r>
              <a:rPr lang="en-US" dirty="0" smtClean="0">
                <a:solidFill>
                  <a:schemeClr val="accent1">
                    <a:lumMod val="20000"/>
                    <a:lumOff val="80000"/>
                  </a:schemeClr>
                </a:solidFill>
              </a:rPr>
              <a:t>3</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407395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858000" cy="1143000"/>
          </a:xfrm>
        </p:spPr>
        <p:txBody>
          <a:bodyPr/>
          <a:lstStyle/>
          <a:p>
            <a:r>
              <a:rPr lang="en-US" dirty="0" smtClean="0"/>
              <a:t>Summary  -  Products</a:t>
            </a:r>
            <a:endParaRPr lang="en-US" dirty="0"/>
          </a:p>
        </p:txBody>
      </p:sp>
      <p:sp>
        <p:nvSpPr>
          <p:cNvPr id="3" name="Content Placeholder 2"/>
          <p:cNvSpPr>
            <a:spLocks noGrp="1"/>
          </p:cNvSpPr>
          <p:nvPr>
            <p:ph idx="1"/>
          </p:nvPr>
        </p:nvSpPr>
        <p:spPr>
          <a:xfrm>
            <a:off x="457200" y="990600"/>
            <a:ext cx="8229600" cy="4419600"/>
          </a:xfrm>
        </p:spPr>
        <p:txBody>
          <a:bodyPr>
            <a:normAutofit/>
          </a:bodyPr>
          <a:lstStyle/>
          <a:p>
            <a:r>
              <a:rPr lang="en-US" sz="2400" dirty="0" smtClean="0"/>
              <a:t>Products available on LMMP Portal</a:t>
            </a:r>
          </a:p>
          <a:p>
            <a:pPr lvl="1"/>
            <a:r>
              <a:rPr lang="da-DK" sz="2400" dirty="0" smtClean="0">
                <a:ln w="6350" cap="rnd" cmpd="sng">
                  <a:solidFill>
                    <a:schemeClr val="tx1"/>
                  </a:solidFill>
                  <a:prstDash val="solid"/>
                </a:ln>
                <a:solidFill>
                  <a:srgbClr val="FFEEBD"/>
                </a:solidFill>
              </a:rPr>
              <a:t>http</a:t>
            </a:r>
            <a:r>
              <a:rPr lang="da-DK" sz="2400" dirty="0">
                <a:ln w="6350" cap="rnd" cmpd="sng">
                  <a:solidFill>
                    <a:schemeClr val="tx1"/>
                  </a:solidFill>
                  <a:prstDash val="solid"/>
                </a:ln>
                <a:solidFill>
                  <a:srgbClr val="FFEEBD"/>
                </a:solidFill>
              </a:rPr>
              <a:t>://</a:t>
            </a:r>
            <a:r>
              <a:rPr lang="da-DK" sz="2400" dirty="0" smtClean="0">
                <a:ln w="6350" cap="rnd" cmpd="sng">
                  <a:solidFill>
                    <a:schemeClr val="tx1"/>
                  </a:solidFill>
                  <a:prstDash val="solid"/>
                </a:ln>
                <a:solidFill>
                  <a:srgbClr val="FFEEBD"/>
                </a:solidFill>
              </a:rPr>
              <a:t>lmmp.nasa.gov</a:t>
            </a:r>
          </a:p>
          <a:p>
            <a:pPr lvl="1"/>
            <a:endParaRPr lang="da-DK" sz="2400" dirty="0">
              <a:ln w="6350" cap="rnd" cmpd="sng">
                <a:solidFill>
                  <a:schemeClr val="tx1"/>
                </a:solidFill>
                <a:prstDash val="solid"/>
              </a:ln>
              <a:solidFill>
                <a:srgbClr val="FFEEBD"/>
              </a:solidFill>
            </a:endParaRPr>
          </a:p>
          <a:p>
            <a:pPr lvl="1"/>
            <a:endParaRPr lang="da-DK" sz="2400" dirty="0" smtClean="0">
              <a:ln w="6350" cap="rnd" cmpd="sng">
                <a:solidFill>
                  <a:schemeClr val="tx1"/>
                </a:solidFill>
                <a:prstDash val="solid"/>
              </a:ln>
              <a:solidFill>
                <a:srgbClr val="FFEEBD"/>
              </a:solidFill>
            </a:endParaRPr>
          </a:p>
          <a:p>
            <a:pPr lvl="1"/>
            <a:endParaRPr lang="en-US" sz="2400" dirty="0">
              <a:ln w="6350" cap="rnd" cmpd="sng">
                <a:solidFill>
                  <a:schemeClr val="tx1"/>
                </a:solidFill>
                <a:prstDash val="solid"/>
              </a:ln>
              <a:solidFill>
                <a:srgbClr val="FFEEBD"/>
              </a:solidFill>
            </a:endParaRPr>
          </a:p>
          <a:p>
            <a:r>
              <a:rPr lang="en-US" sz="2400" dirty="0" smtClean="0"/>
              <a:t>Provides high resolution cartographic products</a:t>
            </a:r>
          </a:p>
          <a:p>
            <a:pPr lvl="1"/>
            <a:r>
              <a:rPr lang="en-US" sz="2400" dirty="0" smtClean="0"/>
              <a:t>Mosaics – 0.5 to 1.0 m resolution</a:t>
            </a:r>
          </a:p>
          <a:p>
            <a:pPr lvl="1"/>
            <a:r>
              <a:rPr lang="en-US" sz="2400" dirty="0" smtClean="0"/>
              <a:t>DTMs – 1.5 to 5.0 m resolution</a:t>
            </a:r>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46771011"/>
              </p:ext>
            </p:extLst>
          </p:nvPr>
        </p:nvGraphicFramePr>
        <p:xfrm>
          <a:off x="1371600" y="54102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b="1" dirty="0" smtClean="0"/>
                        <a:t>Absolute Horizontal accuracy</a:t>
                      </a:r>
                      <a:endParaRPr lang="en-US" b="1" dirty="0"/>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b="0" dirty="0" smtClean="0"/>
                        <a:t>better than 20 – 30 m</a:t>
                      </a:r>
                    </a:p>
                  </a:txBody>
                  <a:tcPr>
                    <a:solidFill>
                      <a:srgbClr val="FFEEBD"/>
                    </a:solidFill>
                  </a:tcPr>
                </a:tc>
              </a:tr>
              <a:tr h="370840">
                <a:tc>
                  <a:txBody>
                    <a:bodyPr/>
                    <a:lstStyle/>
                    <a:p>
                      <a:pPr algn="ctr"/>
                      <a:r>
                        <a:rPr lang="en-US" b="1" dirty="0" smtClean="0"/>
                        <a:t>Absolute Vertical accuracy</a:t>
                      </a:r>
                      <a:endParaRPr lang="en-US" b="1" dirty="0"/>
                    </a:p>
                  </a:txBody>
                  <a:tcPr>
                    <a:solidFill>
                      <a:schemeClr val="accent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b="0" dirty="0" smtClean="0"/>
                        <a:t>better than 10 m</a:t>
                      </a:r>
                    </a:p>
                  </a:txBody>
                  <a:tcPr>
                    <a:solidFill>
                      <a:srgbClr val="FFEEBD"/>
                    </a:solidFill>
                  </a:tcPr>
                </a:tc>
              </a:tr>
            </a:tbl>
          </a:graphicData>
        </a:graphic>
      </p:graphicFrame>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31786"/>
            <a:ext cx="208470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938874"/>
            <a:ext cx="3010263"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74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029200" cy="691342"/>
          </a:xfrm>
        </p:spPr>
        <p:txBody>
          <a:bodyPr>
            <a:normAutofit fontScale="90000"/>
          </a:bodyPr>
          <a:lstStyle/>
          <a:p>
            <a:r>
              <a:rPr lang="en-US" dirty="0" smtClean="0"/>
              <a:t/>
            </a:r>
            <a:br>
              <a:rPr lang="en-US" dirty="0" smtClean="0"/>
            </a:br>
            <a:r>
              <a:rPr lang="en-US" dirty="0" smtClean="0"/>
              <a:t>LMMP background</a:t>
            </a:r>
            <a:br>
              <a:rPr lang="en-US" dirty="0" smtClean="0"/>
            </a:br>
            <a:endParaRPr lang="en-US" dirty="0"/>
          </a:p>
        </p:txBody>
      </p:sp>
      <p:sp>
        <p:nvSpPr>
          <p:cNvPr id="3" name="Content Placeholder 2"/>
          <p:cNvSpPr>
            <a:spLocks noGrp="1"/>
          </p:cNvSpPr>
          <p:nvPr>
            <p:ph idx="1"/>
          </p:nvPr>
        </p:nvSpPr>
        <p:spPr>
          <a:xfrm>
            <a:off x="457200" y="1143000"/>
            <a:ext cx="8229600" cy="5181600"/>
          </a:xfrm>
        </p:spPr>
        <p:txBody>
          <a:bodyPr>
            <a:normAutofit fontScale="55000" lnSpcReduction="20000"/>
          </a:bodyPr>
          <a:lstStyle/>
          <a:p>
            <a:pPr>
              <a:lnSpc>
                <a:spcPct val="120000"/>
              </a:lnSpc>
              <a:spcBef>
                <a:spcPts val="700"/>
              </a:spcBef>
              <a:spcAft>
                <a:spcPts val="700"/>
              </a:spcAft>
            </a:pPr>
            <a:r>
              <a:rPr lang="en-US" dirty="0"/>
              <a:t>Lunar Precursor Robotic Program</a:t>
            </a:r>
          </a:p>
          <a:p>
            <a:pPr lvl="1">
              <a:lnSpc>
                <a:spcPct val="120000"/>
              </a:lnSpc>
              <a:spcBef>
                <a:spcPts val="300"/>
              </a:spcBef>
              <a:spcAft>
                <a:spcPts val="300"/>
              </a:spcAft>
            </a:pPr>
            <a:r>
              <a:rPr lang="en-US" sz="2900" dirty="0"/>
              <a:t>Marshall Space Flight Center (LPRP/MSFC)</a:t>
            </a:r>
          </a:p>
          <a:p>
            <a:pPr>
              <a:lnSpc>
                <a:spcPct val="120000"/>
              </a:lnSpc>
              <a:spcBef>
                <a:spcPts val="700"/>
              </a:spcBef>
              <a:spcAft>
                <a:spcPts val="700"/>
              </a:spcAft>
            </a:pPr>
            <a:r>
              <a:rPr lang="en-US" dirty="0"/>
              <a:t>Tasked by the Advanced Capabilities Division</a:t>
            </a:r>
          </a:p>
          <a:p>
            <a:pPr lvl="1">
              <a:lnSpc>
                <a:spcPct val="120000"/>
              </a:lnSpc>
              <a:spcBef>
                <a:spcPts val="300"/>
              </a:spcBef>
              <a:spcAft>
                <a:spcPts val="300"/>
              </a:spcAft>
            </a:pPr>
            <a:r>
              <a:rPr lang="en-US" sz="2900" dirty="0"/>
              <a:t>Results of LRO easily accessible and usable by the Constellation Program (</a:t>
            </a:r>
            <a:r>
              <a:rPr lang="en-US" sz="2900" dirty="0" err="1"/>
              <a:t>CxP</a:t>
            </a:r>
            <a:r>
              <a:rPr lang="en-US" sz="2900" dirty="0"/>
              <a:t>)</a:t>
            </a:r>
          </a:p>
          <a:p>
            <a:pPr lvl="1">
              <a:lnSpc>
                <a:spcPct val="120000"/>
              </a:lnSpc>
              <a:spcBef>
                <a:spcPts val="300"/>
              </a:spcBef>
              <a:spcAft>
                <a:spcPts val="300"/>
              </a:spcAft>
            </a:pPr>
            <a:r>
              <a:rPr lang="en-US" sz="2900" dirty="0" smtClean="0"/>
              <a:t>2007 – Lunar Mapping and Modeling Program (LMMP) start date</a:t>
            </a:r>
            <a:endParaRPr lang="en-US" sz="2900" dirty="0"/>
          </a:p>
          <a:p>
            <a:pPr>
              <a:lnSpc>
                <a:spcPct val="120000"/>
              </a:lnSpc>
              <a:spcBef>
                <a:spcPts val="700"/>
              </a:spcBef>
              <a:spcAft>
                <a:spcPts val="700"/>
              </a:spcAft>
            </a:pPr>
            <a:r>
              <a:rPr lang="en-US" dirty="0" smtClean="0"/>
              <a:t>Goals for Lunar </a:t>
            </a:r>
            <a:r>
              <a:rPr lang="en-US" dirty="0"/>
              <a:t>Mapping and Modeling Program (LMMP)</a:t>
            </a:r>
          </a:p>
          <a:p>
            <a:pPr lvl="1">
              <a:lnSpc>
                <a:spcPct val="120000"/>
              </a:lnSpc>
              <a:spcBef>
                <a:spcPts val="300"/>
              </a:spcBef>
              <a:spcAft>
                <a:spcPts val="300"/>
              </a:spcAft>
            </a:pPr>
            <a:r>
              <a:rPr lang="en-US" sz="2900" dirty="0"/>
              <a:t>Develop and integrate a suite of lunar mapping and modeling tools and products to support </a:t>
            </a:r>
            <a:r>
              <a:rPr lang="en-US" sz="2900" dirty="0" err="1"/>
              <a:t>CxP</a:t>
            </a:r>
            <a:r>
              <a:rPr lang="en-US" sz="2900" dirty="0"/>
              <a:t> and other lunar exploration activities</a:t>
            </a:r>
          </a:p>
          <a:p>
            <a:pPr lvl="1">
              <a:lnSpc>
                <a:spcPct val="120000"/>
              </a:lnSpc>
              <a:spcBef>
                <a:spcPts val="300"/>
              </a:spcBef>
              <a:spcAft>
                <a:spcPts val="300"/>
              </a:spcAft>
            </a:pPr>
            <a:r>
              <a:rPr lang="en-US" sz="2900" dirty="0"/>
              <a:t>Leverage products and expertise provided by the LRO Science Teams</a:t>
            </a:r>
          </a:p>
          <a:p>
            <a:pPr lvl="1">
              <a:lnSpc>
                <a:spcPct val="120000"/>
              </a:lnSpc>
              <a:spcBef>
                <a:spcPts val="300"/>
              </a:spcBef>
              <a:spcAft>
                <a:spcPts val="300"/>
              </a:spcAft>
            </a:pPr>
            <a:r>
              <a:rPr lang="en-US" sz="2900" dirty="0"/>
              <a:t>Identify and leverage other areas where NASA has made investments in relevant activities and expertise</a:t>
            </a:r>
          </a:p>
          <a:p>
            <a:pPr lvl="2">
              <a:lnSpc>
                <a:spcPct val="170000"/>
              </a:lnSpc>
              <a:spcAft>
                <a:spcPts val="300"/>
              </a:spcAft>
            </a:pPr>
            <a:r>
              <a:rPr lang="en-US" sz="2900" dirty="0"/>
              <a:t>ARC, Arizona State University, CRREL (Army Cold Regions Research &amp; Engineering Laboratory), GSFC, </a:t>
            </a:r>
            <a:r>
              <a:rPr lang="en-US" sz="2900" dirty="0" smtClean="0"/>
              <a:t>JPL,  </a:t>
            </a:r>
            <a:r>
              <a:rPr lang="en-US" sz="2900" dirty="0"/>
              <a:t>&amp; </a:t>
            </a:r>
            <a:r>
              <a:rPr lang="en-US" sz="2900" dirty="0" smtClean="0"/>
              <a:t> USGS</a:t>
            </a:r>
            <a:endParaRPr lang="en-US" sz="2900" dirty="0"/>
          </a:p>
          <a:p>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2</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151" y="382762"/>
            <a:ext cx="1908249" cy="17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025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551" y="4106069"/>
            <a:ext cx="14382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895725"/>
            <a:ext cx="14081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095" y="2517775"/>
            <a:ext cx="165893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901950"/>
            <a:ext cx="93821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241551"/>
            <a:ext cx="19145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1443" y="2590800"/>
            <a:ext cx="19081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76200"/>
            <a:ext cx="8229600" cy="838200"/>
          </a:xfrm>
        </p:spPr>
        <p:txBody>
          <a:bodyPr/>
          <a:lstStyle/>
          <a:p>
            <a:r>
              <a:rPr lang="en-US" dirty="0" smtClean="0"/>
              <a:t>LMMP Products</a:t>
            </a:r>
            <a:endParaRPr lang="en-US" dirty="0"/>
          </a:p>
        </p:txBody>
      </p:sp>
      <p:sp>
        <p:nvSpPr>
          <p:cNvPr id="3" name="Content Placeholder 2"/>
          <p:cNvSpPr>
            <a:spLocks noGrp="1"/>
          </p:cNvSpPr>
          <p:nvPr>
            <p:ph idx="1"/>
          </p:nvPr>
        </p:nvSpPr>
        <p:spPr>
          <a:xfrm>
            <a:off x="304800" y="1066800"/>
            <a:ext cx="4191000" cy="5324475"/>
          </a:xfrm>
        </p:spPr>
        <p:txBody>
          <a:bodyPr>
            <a:normAutofit fontScale="47500" lnSpcReduction="20000"/>
          </a:bodyPr>
          <a:lstStyle/>
          <a:p>
            <a:pPr>
              <a:lnSpc>
                <a:spcPct val="120000"/>
              </a:lnSpc>
              <a:spcBef>
                <a:spcPts val="600"/>
              </a:spcBef>
              <a:spcAft>
                <a:spcPts val="600"/>
              </a:spcAft>
            </a:pPr>
            <a:r>
              <a:rPr lang="en-US" sz="2900" dirty="0" smtClean="0"/>
              <a:t>Global, </a:t>
            </a:r>
            <a:r>
              <a:rPr lang="en-US" dirty="0" smtClean="0"/>
              <a:t>Regional</a:t>
            </a:r>
            <a:r>
              <a:rPr lang="en-US" sz="2900" dirty="0" smtClean="0"/>
              <a:t> and Local Scale Maps</a:t>
            </a:r>
          </a:p>
          <a:p>
            <a:pPr lvl="1">
              <a:lnSpc>
                <a:spcPct val="120000"/>
              </a:lnSpc>
              <a:spcBef>
                <a:spcPts val="300"/>
              </a:spcBef>
              <a:spcAft>
                <a:spcPts val="300"/>
              </a:spcAft>
            </a:pPr>
            <a:r>
              <a:rPr lang="en-US" sz="3000" dirty="0" smtClean="0"/>
              <a:t>Visible Imagery Base Maps</a:t>
            </a:r>
          </a:p>
          <a:p>
            <a:pPr lvl="1">
              <a:lnSpc>
                <a:spcPct val="120000"/>
              </a:lnSpc>
              <a:spcBef>
                <a:spcPts val="300"/>
              </a:spcBef>
              <a:spcAft>
                <a:spcPts val="300"/>
              </a:spcAft>
            </a:pPr>
            <a:r>
              <a:rPr lang="en-US" sz="3000" dirty="0" smtClean="0"/>
              <a:t>Topographic Maps</a:t>
            </a:r>
          </a:p>
          <a:p>
            <a:pPr lvl="2">
              <a:lnSpc>
                <a:spcPct val="120000"/>
              </a:lnSpc>
              <a:spcBef>
                <a:spcPts val="0"/>
              </a:spcBef>
            </a:pPr>
            <a:r>
              <a:rPr lang="en-US" sz="2800" dirty="0" smtClean="0"/>
              <a:t>Surface Digital Elevation Models</a:t>
            </a:r>
          </a:p>
          <a:p>
            <a:pPr lvl="2">
              <a:lnSpc>
                <a:spcPct val="120000"/>
              </a:lnSpc>
              <a:spcBef>
                <a:spcPts val="0"/>
              </a:spcBef>
            </a:pPr>
            <a:r>
              <a:rPr lang="en-US" sz="2800" dirty="0" smtClean="0"/>
              <a:t>Hazard Assessment Maps</a:t>
            </a:r>
          </a:p>
          <a:p>
            <a:pPr lvl="2">
              <a:lnSpc>
                <a:spcPct val="120000"/>
              </a:lnSpc>
              <a:spcBef>
                <a:spcPts val="0"/>
              </a:spcBef>
            </a:pPr>
            <a:r>
              <a:rPr lang="en-US" sz="2800" dirty="0" smtClean="0"/>
              <a:t>Elevation Contour Maps</a:t>
            </a:r>
          </a:p>
          <a:p>
            <a:pPr lvl="1">
              <a:lnSpc>
                <a:spcPct val="120000"/>
              </a:lnSpc>
              <a:spcBef>
                <a:spcPts val="300"/>
              </a:spcBef>
              <a:spcAft>
                <a:spcPts val="300"/>
              </a:spcAft>
            </a:pPr>
            <a:r>
              <a:rPr lang="en-US" sz="3000" dirty="0" smtClean="0"/>
              <a:t>Lighting Maps</a:t>
            </a:r>
          </a:p>
          <a:p>
            <a:pPr lvl="1">
              <a:lnSpc>
                <a:spcPct val="120000"/>
              </a:lnSpc>
              <a:spcBef>
                <a:spcPts val="300"/>
              </a:spcBef>
              <a:spcAft>
                <a:spcPts val="300"/>
              </a:spcAft>
            </a:pPr>
            <a:r>
              <a:rPr lang="en-US" sz="3000" dirty="0" smtClean="0"/>
              <a:t>Temperature Maps</a:t>
            </a:r>
          </a:p>
          <a:p>
            <a:pPr lvl="1">
              <a:lnSpc>
                <a:spcPct val="120000"/>
              </a:lnSpc>
              <a:spcBef>
                <a:spcPts val="300"/>
              </a:spcBef>
              <a:spcAft>
                <a:spcPts val="300"/>
              </a:spcAft>
            </a:pPr>
            <a:r>
              <a:rPr lang="en-US" sz="3000" dirty="0" smtClean="0"/>
              <a:t>Gravity Models</a:t>
            </a:r>
          </a:p>
          <a:p>
            <a:pPr lvl="1">
              <a:lnSpc>
                <a:spcPct val="120000"/>
              </a:lnSpc>
              <a:spcBef>
                <a:spcPts val="300"/>
              </a:spcBef>
              <a:spcAft>
                <a:spcPts val="300"/>
              </a:spcAft>
            </a:pPr>
            <a:r>
              <a:rPr lang="en-US" sz="3000" dirty="0" smtClean="0"/>
              <a:t>Resource Maps</a:t>
            </a:r>
          </a:p>
          <a:p>
            <a:pPr lvl="1">
              <a:lnSpc>
                <a:spcPct val="120000"/>
              </a:lnSpc>
              <a:spcBef>
                <a:spcPts val="300"/>
              </a:spcBef>
              <a:spcAft>
                <a:spcPts val="300"/>
              </a:spcAft>
            </a:pPr>
            <a:r>
              <a:rPr lang="en-US" sz="3000" dirty="0" smtClean="0"/>
              <a:t>Other</a:t>
            </a:r>
          </a:p>
          <a:p>
            <a:pPr>
              <a:lnSpc>
                <a:spcPct val="120000"/>
              </a:lnSpc>
              <a:spcBef>
                <a:spcPts val="600"/>
              </a:spcBef>
              <a:spcAft>
                <a:spcPts val="600"/>
              </a:spcAft>
            </a:pPr>
            <a:endParaRPr lang="en-US" dirty="0" smtClean="0"/>
          </a:p>
          <a:p>
            <a:pPr>
              <a:lnSpc>
                <a:spcPct val="120000"/>
              </a:lnSpc>
              <a:spcBef>
                <a:spcPts val="600"/>
              </a:spcBef>
              <a:spcAft>
                <a:spcPts val="600"/>
              </a:spcAft>
            </a:pPr>
            <a:r>
              <a:rPr lang="en-US" dirty="0" smtClean="0"/>
              <a:t>Integrated Surface Visualization</a:t>
            </a:r>
          </a:p>
          <a:p>
            <a:pPr lvl="1">
              <a:lnSpc>
                <a:spcPct val="120000"/>
              </a:lnSpc>
              <a:spcBef>
                <a:spcPts val="300"/>
              </a:spcBef>
              <a:spcAft>
                <a:spcPts val="300"/>
              </a:spcAft>
            </a:pPr>
            <a:r>
              <a:rPr lang="en-US" sz="2900" dirty="0" smtClean="0"/>
              <a:t>Web-based &amp; Desktop Clients</a:t>
            </a:r>
          </a:p>
          <a:p>
            <a:pPr lvl="1">
              <a:lnSpc>
                <a:spcPct val="120000"/>
              </a:lnSpc>
              <a:spcBef>
                <a:spcPts val="300"/>
              </a:spcBef>
              <a:spcAft>
                <a:spcPts val="300"/>
              </a:spcAft>
            </a:pPr>
            <a:r>
              <a:rPr lang="en-US" sz="2900" dirty="0" smtClean="0"/>
              <a:t>Format/Interface Standards</a:t>
            </a:r>
          </a:p>
          <a:p>
            <a:pPr lvl="1">
              <a:lnSpc>
                <a:spcPct val="120000"/>
              </a:lnSpc>
              <a:spcBef>
                <a:spcPts val="300"/>
              </a:spcBef>
              <a:spcAft>
                <a:spcPts val="300"/>
              </a:spcAft>
            </a:pPr>
            <a:r>
              <a:rPr lang="en-US" sz="2900" dirty="0" smtClean="0"/>
              <a:t>Extensibility</a:t>
            </a:r>
          </a:p>
          <a:p>
            <a:pPr lvl="2">
              <a:lnSpc>
                <a:spcPct val="120000"/>
              </a:lnSpc>
              <a:spcBef>
                <a:spcPts val="0"/>
              </a:spcBef>
            </a:pPr>
            <a:r>
              <a:rPr lang="en-US" sz="2700" dirty="0" smtClean="0"/>
              <a:t>To other data products and other planetary bodies</a:t>
            </a:r>
            <a:endParaRPr lang="en-US" sz="2700"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3</a:t>
            </a:fld>
            <a:endParaRPr lang="en-US" dirty="0"/>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4762" y="118730"/>
            <a:ext cx="1090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206" y="2133600"/>
            <a:ext cx="11096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6062" y="2901950"/>
            <a:ext cx="7493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2796" y="1444625"/>
            <a:ext cx="87153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1169988"/>
            <a:ext cx="1493837"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984250"/>
            <a:ext cx="10112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8278" y="1365250"/>
            <a:ext cx="13906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94049" y="3618707"/>
            <a:ext cx="14747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5237" y="4033044"/>
            <a:ext cx="12795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1"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96213" y="4007492"/>
            <a:ext cx="9382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2"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5476" y="5257800"/>
            <a:ext cx="45243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0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Effect transition="in" filter="fade">
                                      <p:cBhvr>
                                        <p:cTn id="9" dur="500"/>
                                        <p:tgtEl>
                                          <p:spTgt spid="5126"/>
                                        </p:tgtEl>
                                      </p:cBhvr>
                                    </p:animEffect>
                                  </p:childTnLst>
                                </p:cTn>
                              </p:par>
                              <p:par>
                                <p:cTn id="10" presetID="53" presetClass="entr" presetSubtype="16" fill="hold" nodeType="with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500" fill="hold"/>
                                        <p:tgtEl>
                                          <p:spTgt spid="5127"/>
                                        </p:tgtEl>
                                        <p:attrNameLst>
                                          <p:attrName>ppt_w</p:attrName>
                                        </p:attrNameLst>
                                      </p:cBhvr>
                                      <p:tavLst>
                                        <p:tav tm="0">
                                          <p:val>
                                            <p:fltVal val="0"/>
                                          </p:val>
                                        </p:tav>
                                        <p:tav tm="100000">
                                          <p:val>
                                            <p:strVal val="#ppt_w"/>
                                          </p:val>
                                        </p:tav>
                                      </p:tavLst>
                                    </p:anim>
                                    <p:anim calcmode="lin" valueType="num">
                                      <p:cBhvr>
                                        <p:cTn id="13" dur="500" fill="hold"/>
                                        <p:tgtEl>
                                          <p:spTgt spid="5127"/>
                                        </p:tgtEl>
                                        <p:attrNameLst>
                                          <p:attrName>ppt_h</p:attrName>
                                        </p:attrNameLst>
                                      </p:cBhvr>
                                      <p:tavLst>
                                        <p:tav tm="0">
                                          <p:val>
                                            <p:fltVal val="0"/>
                                          </p:val>
                                        </p:tav>
                                        <p:tav tm="100000">
                                          <p:val>
                                            <p:strVal val="#ppt_h"/>
                                          </p:val>
                                        </p:tav>
                                      </p:tavLst>
                                    </p:anim>
                                    <p:animEffect transition="in" filter="fade">
                                      <p:cBhvr>
                                        <p:cTn id="14" dur="500"/>
                                        <p:tgtEl>
                                          <p:spTgt spid="5127"/>
                                        </p:tgtEl>
                                      </p:cBhvr>
                                    </p:animEffect>
                                  </p:childTnLst>
                                </p:cTn>
                              </p:par>
                              <p:par>
                                <p:cTn id="15" presetID="53" presetClass="entr" presetSubtype="16" fill="hold" nodeType="withEffect">
                                  <p:stCondLst>
                                    <p:cond delay="0"/>
                                  </p:stCondLst>
                                  <p:childTnLst>
                                    <p:set>
                                      <p:cBhvr>
                                        <p:cTn id="16" dur="1" fill="hold">
                                          <p:stCondLst>
                                            <p:cond delay="0"/>
                                          </p:stCondLst>
                                        </p:cTn>
                                        <p:tgtEl>
                                          <p:spTgt spid="5128"/>
                                        </p:tgtEl>
                                        <p:attrNameLst>
                                          <p:attrName>style.visibility</p:attrName>
                                        </p:attrNameLst>
                                      </p:cBhvr>
                                      <p:to>
                                        <p:strVal val="visible"/>
                                      </p:to>
                                    </p:set>
                                    <p:anim calcmode="lin" valueType="num">
                                      <p:cBhvr>
                                        <p:cTn id="17" dur="500" fill="hold"/>
                                        <p:tgtEl>
                                          <p:spTgt spid="5128"/>
                                        </p:tgtEl>
                                        <p:attrNameLst>
                                          <p:attrName>ppt_w</p:attrName>
                                        </p:attrNameLst>
                                      </p:cBhvr>
                                      <p:tavLst>
                                        <p:tav tm="0">
                                          <p:val>
                                            <p:fltVal val="0"/>
                                          </p:val>
                                        </p:tav>
                                        <p:tav tm="100000">
                                          <p:val>
                                            <p:strVal val="#ppt_w"/>
                                          </p:val>
                                        </p:tav>
                                      </p:tavLst>
                                    </p:anim>
                                    <p:anim calcmode="lin" valueType="num">
                                      <p:cBhvr>
                                        <p:cTn id="18" dur="500" fill="hold"/>
                                        <p:tgtEl>
                                          <p:spTgt spid="5128"/>
                                        </p:tgtEl>
                                        <p:attrNameLst>
                                          <p:attrName>ppt_h</p:attrName>
                                        </p:attrNameLst>
                                      </p:cBhvr>
                                      <p:tavLst>
                                        <p:tav tm="0">
                                          <p:val>
                                            <p:fltVal val="0"/>
                                          </p:val>
                                        </p:tav>
                                        <p:tav tm="100000">
                                          <p:val>
                                            <p:strVal val="#ppt_h"/>
                                          </p:val>
                                        </p:tav>
                                      </p:tavLst>
                                    </p:anim>
                                    <p:animEffect transition="in" filter="fade">
                                      <p:cBhvr>
                                        <p:cTn id="19" dur="500"/>
                                        <p:tgtEl>
                                          <p:spTgt spid="51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42"/>
                                        </p:tgtEl>
                                        <p:attrNameLst>
                                          <p:attrName>style.visibility</p:attrName>
                                        </p:attrNameLst>
                                      </p:cBhvr>
                                      <p:to>
                                        <p:strVal val="visible"/>
                                      </p:to>
                                    </p:set>
                                    <p:anim calcmode="lin" valueType="num">
                                      <p:cBhvr>
                                        <p:cTn id="24" dur="500" fill="hold"/>
                                        <p:tgtEl>
                                          <p:spTgt spid="5142"/>
                                        </p:tgtEl>
                                        <p:attrNameLst>
                                          <p:attrName>ppt_w</p:attrName>
                                        </p:attrNameLst>
                                      </p:cBhvr>
                                      <p:tavLst>
                                        <p:tav tm="0">
                                          <p:val>
                                            <p:fltVal val="0"/>
                                          </p:val>
                                        </p:tav>
                                        <p:tav tm="100000">
                                          <p:val>
                                            <p:strVal val="#ppt_w"/>
                                          </p:val>
                                        </p:tav>
                                      </p:tavLst>
                                    </p:anim>
                                    <p:anim calcmode="lin" valueType="num">
                                      <p:cBhvr>
                                        <p:cTn id="25" dur="500" fill="hold"/>
                                        <p:tgtEl>
                                          <p:spTgt spid="5142"/>
                                        </p:tgtEl>
                                        <p:attrNameLst>
                                          <p:attrName>ppt_h</p:attrName>
                                        </p:attrNameLst>
                                      </p:cBhvr>
                                      <p:tavLst>
                                        <p:tav tm="0">
                                          <p:val>
                                            <p:fltVal val="0"/>
                                          </p:val>
                                        </p:tav>
                                        <p:tav tm="100000">
                                          <p:val>
                                            <p:strVal val="#ppt_h"/>
                                          </p:val>
                                        </p:tav>
                                      </p:tavLst>
                                    </p:anim>
                                    <p:animEffect transition="in" filter="fade">
                                      <p:cBhvr>
                                        <p:cTn id="26" dur="500"/>
                                        <p:tgtEl>
                                          <p:spTgt spid="5142"/>
                                        </p:tgtEl>
                                      </p:cBhvr>
                                    </p:animEffect>
                                  </p:childTnLst>
                                </p:cTn>
                              </p:par>
                              <p:par>
                                <p:cTn id="27" presetID="53" presetClass="entr" presetSubtype="16" fill="hold" nodeType="withEffect">
                                  <p:stCondLst>
                                    <p:cond delay="0"/>
                                  </p:stCondLst>
                                  <p:childTnLst>
                                    <p:set>
                                      <p:cBhvr>
                                        <p:cTn id="28" dur="1" fill="hold">
                                          <p:stCondLst>
                                            <p:cond delay="0"/>
                                          </p:stCondLst>
                                        </p:cTn>
                                        <p:tgtEl>
                                          <p:spTgt spid="5141"/>
                                        </p:tgtEl>
                                        <p:attrNameLst>
                                          <p:attrName>style.visibility</p:attrName>
                                        </p:attrNameLst>
                                      </p:cBhvr>
                                      <p:to>
                                        <p:strVal val="visible"/>
                                      </p:to>
                                    </p:set>
                                    <p:anim calcmode="lin" valueType="num">
                                      <p:cBhvr>
                                        <p:cTn id="29" dur="500" fill="hold"/>
                                        <p:tgtEl>
                                          <p:spTgt spid="5141"/>
                                        </p:tgtEl>
                                        <p:attrNameLst>
                                          <p:attrName>ppt_w</p:attrName>
                                        </p:attrNameLst>
                                      </p:cBhvr>
                                      <p:tavLst>
                                        <p:tav tm="0">
                                          <p:val>
                                            <p:fltVal val="0"/>
                                          </p:val>
                                        </p:tav>
                                        <p:tav tm="100000">
                                          <p:val>
                                            <p:strVal val="#ppt_w"/>
                                          </p:val>
                                        </p:tav>
                                      </p:tavLst>
                                    </p:anim>
                                    <p:anim calcmode="lin" valueType="num">
                                      <p:cBhvr>
                                        <p:cTn id="30" dur="500" fill="hold"/>
                                        <p:tgtEl>
                                          <p:spTgt spid="5141"/>
                                        </p:tgtEl>
                                        <p:attrNameLst>
                                          <p:attrName>ppt_h</p:attrName>
                                        </p:attrNameLst>
                                      </p:cBhvr>
                                      <p:tavLst>
                                        <p:tav tm="0">
                                          <p:val>
                                            <p:fltVal val="0"/>
                                          </p:val>
                                        </p:tav>
                                        <p:tav tm="100000">
                                          <p:val>
                                            <p:strVal val="#ppt_h"/>
                                          </p:val>
                                        </p:tav>
                                      </p:tavLst>
                                    </p:anim>
                                    <p:animEffect transition="in" filter="fade">
                                      <p:cBhvr>
                                        <p:cTn id="31" dur="500"/>
                                        <p:tgtEl>
                                          <p:spTgt spid="5141"/>
                                        </p:tgtEl>
                                      </p:cBhvr>
                                    </p:animEffect>
                                  </p:childTnLst>
                                </p:cTn>
                              </p:par>
                              <p:par>
                                <p:cTn id="32" presetID="53" presetClass="entr" presetSubtype="16" fill="hold" nodeType="withEffect">
                                  <p:stCondLst>
                                    <p:cond delay="0"/>
                                  </p:stCondLst>
                                  <p:childTnLst>
                                    <p:set>
                                      <p:cBhvr>
                                        <p:cTn id="33" dur="1" fill="hold">
                                          <p:stCondLst>
                                            <p:cond delay="0"/>
                                          </p:stCondLst>
                                        </p:cTn>
                                        <p:tgtEl>
                                          <p:spTgt spid="5140"/>
                                        </p:tgtEl>
                                        <p:attrNameLst>
                                          <p:attrName>style.visibility</p:attrName>
                                        </p:attrNameLst>
                                      </p:cBhvr>
                                      <p:to>
                                        <p:strVal val="visible"/>
                                      </p:to>
                                    </p:set>
                                    <p:anim calcmode="lin" valueType="num">
                                      <p:cBhvr>
                                        <p:cTn id="34" dur="500" fill="hold"/>
                                        <p:tgtEl>
                                          <p:spTgt spid="5140"/>
                                        </p:tgtEl>
                                        <p:attrNameLst>
                                          <p:attrName>ppt_w</p:attrName>
                                        </p:attrNameLst>
                                      </p:cBhvr>
                                      <p:tavLst>
                                        <p:tav tm="0">
                                          <p:val>
                                            <p:fltVal val="0"/>
                                          </p:val>
                                        </p:tav>
                                        <p:tav tm="100000">
                                          <p:val>
                                            <p:strVal val="#ppt_w"/>
                                          </p:val>
                                        </p:tav>
                                      </p:tavLst>
                                    </p:anim>
                                    <p:anim calcmode="lin" valueType="num">
                                      <p:cBhvr>
                                        <p:cTn id="35" dur="500" fill="hold"/>
                                        <p:tgtEl>
                                          <p:spTgt spid="5140"/>
                                        </p:tgtEl>
                                        <p:attrNameLst>
                                          <p:attrName>ppt_h</p:attrName>
                                        </p:attrNameLst>
                                      </p:cBhvr>
                                      <p:tavLst>
                                        <p:tav tm="0">
                                          <p:val>
                                            <p:fltVal val="0"/>
                                          </p:val>
                                        </p:tav>
                                        <p:tav tm="100000">
                                          <p:val>
                                            <p:strVal val="#ppt_h"/>
                                          </p:val>
                                        </p:tav>
                                      </p:tavLst>
                                    </p:anim>
                                    <p:animEffect transition="in" filter="fade">
                                      <p:cBhvr>
                                        <p:cTn id="36" dur="500"/>
                                        <p:tgtEl>
                                          <p:spTgt spid="5140"/>
                                        </p:tgtEl>
                                      </p:cBhvr>
                                    </p:animEffect>
                                  </p:childTnLst>
                                </p:cTn>
                              </p:par>
                              <p:par>
                                <p:cTn id="37" presetID="53" presetClass="entr" presetSubtype="16" fill="hold" nodeType="withEffect">
                                  <p:stCondLst>
                                    <p:cond delay="0"/>
                                  </p:stCondLst>
                                  <p:childTnLst>
                                    <p:set>
                                      <p:cBhvr>
                                        <p:cTn id="38" dur="1" fill="hold">
                                          <p:stCondLst>
                                            <p:cond delay="0"/>
                                          </p:stCondLst>
                                        </p:cTn>
                                        <p:tgtEl>
                                          <p:spTgt spid="5139"/>
                                        </p:tgtEl>
                                        <p:attrNameLst>
                                          <p:attrName>style.visibility</p:attrName>
                                        </p:attrNameLst>
                                      </p:cBhvr>
                                      <p:to>
                                        <p:strVal val="visible"/>
                                      </p:to>
                                    </p:set>
                                    <p:anim calcmode="lin" valueType="num">
                                      <p:cBhvr>
                                        <p:cTn id="39" dur="500" fill="hold"/>
                                        <p:tgtEl>
                                          <p:spTgt spid="5139"/>
                                        </p:tgtEl>
                                        <p:attrNameLst>
                                          <p:attrName>ppt_w</p:attrName>
                                        </p:attrNameLst>
                                      </p:cBhvr>
                                      <p:tavLst>
                                        <p:tav tm="0">
                                          <p:val>
                                            <p:fltVal val="0"/>
                                          </p:val>
                                        </p:tav>
                                        <p:tav tm="100000">
                                          <p:val>
                                            <p:strVal val="#ppt_w"/>
                                          </p:val>
                                        </p:tav>
                                      </p:tavLst>
                                    </p:anim>
                                    <p:anim calcmode="lin" valueType="num">
                                      <p:cBhvr>
                                        <p:cTn id="40" dur="500" fill="hold"/>
                                        <p:tgtEl>
                                          <p:spTgt spid="5139"/>
                                        </p:tgtEl>
                                        <p:attrNameLst>
                                          <p:attrName>ppt_h</p:attrName>
                                        </p:attrNameLst>
                                      </p:cBhvr>
                                      <p:tavLst>
                                        <p:tav tm="0">
                                          <p:val>
                                            <p:fltVal val="0"/>
                                          </p:val>
                                        </p:tav>
                                        <p:tav tm="100000">
                                          <p:val>
                                            <p:strVal val="#ppt_h"/>
                                          </p:val>
                                        </p:tav>
                                      </p:tavLst>
                                    </p:anim>
                                    <p:animEffect transition="in" filter="fade">
                                      <p:cBhvr>
                                        <p:cTn id="41" dur="500"/>
                                        <p:tgtEl>
                                          <p:spTgt spid="5139"/>
                                        </p:tgtEl>
                                      </p:cBhvr>
                                    </p:animEffect>
                                  </p:childTnLst>
                                </p:cTn>
                              </p:par>
                              <p:par>
                                <p:cTn id="42" presetID="53" presetClass="entr" presetSubtype="16" fill="hold" nodeType="withEffect">
                                  <p:stCondLst>
                                    <p:cond delay="0"/>
                                  </p:stCondLst>
                                  <p:childTnLst>
                                    <p:set>
                                      <p:cBhvr>
                                        <p:cTn id="43" dur="1" fill="hold">
                                          <p:stCondLst>
                                            <p:cond delay="0"/>
                                          </p:stCondLst>
                                        </p:cTn>
                                        <p:tgtEl>
                                          <p:spTgt spid="5138"/>
                                        </p:tgtEl>
                                        <p:attrNameLst>
                                          <p:attrName>style.visibility</p:attrName>
                                        </p:attrNameLst>
                                      </p:cBhvr>
                                      <p:to>
                                        <p:strVal val="visible"/>
                                      </p:to>
                                    </p:set>
                                    <p:anim calcmode="lin" valueType="num">
                                      <p:cBhvr>
                                        <p:cTn id="44" dur="500" fill="hold"/>
                                        <p:tgtEl>
                                          <p:spTgt spid="5138"/>
                                        </p:tgtEl>
                                        <p:attrNameLst>
                                          <p:attrName>ppt_w</p:attrName>
                                        </p:attrNameLst>
                                      </p:cBhvr>
                                      <p:tavLst>
                                        <p:tav tm="0">
                                          <p:val>
                                            <p:fltVal val="0"/>
                                          </p:val>
                                        </p:tav>
                                        <p:tav tm="100000">
                                          <p:val>
                                            <p:strVal val="#ppt_w"/>
                                          </p:val>
                                        </p:tav>
                                      </p:tavLst>
                                    </p:anim>
                                    <p:anim calcmode="lin" valueType="num">
                                      <p:cBhvr>
                                        <p:cTn id="45" dur="500" fill="hold"/>
                                        <p:tgtEl>
                                          <p:spTgt spid="5138"/>
                                        </p:tgtEl>
                                        <p:attrNameLst>
                                          <p:attrName>ppt_h</p:attrName>
                                        </p:attrNameLst>
                                      </p:cBhvr>
                                      <p:tavLst>
                                        <p:tav tm="0">
                                          <p:val>
                                            <p:fltVal val="0"/>
                                          </p:val>
                                        </p:tav>
                                        <p:tav tm="100000">
                                          <p:val>
                                            <p:strVal val="#ppt_h"/>
                                          </p:val>
                                        </p:tav>
                                      </p:tavLst>
                                    </p:anim>
                                    <p:animEffect transition="in" filter="fade">
                                      <p:cBhvr>
                                        <p:cTn id="46" dur="500"/>
                                        <p:tgtEl>
                                          <p:spTgt spid="5138"/>
                                        </p:tgtEl>
                                      </p:cBhvr>
                                    </p:animEffect>
                                  </p:childTnLst>
                                </p:cTn>
                              </p:par>
                              <p:par>
                                <p:cTn id="47" presetID="53" presetClass="entr" presetSubtype="16" fill="hold" nodeType="withEffect">
                                  <p:stCondLst>
                                    <p:cond delay="0"/>
                                  </p:stCondLst>
                                  <p:childTnLst>
                                    <p:set>
                                      <p:cBhvr>
                                        <p:cTn id="48" dur="1" fill="hold">
                                          <p:stCondLst>
                                            <p:cond delay="0"/>
                                          </p:stCondLst>
                                        </p:cTn>
                                        <p:tgtEl>
                                          <p:spTgt spid="5137"/>
                                        </p:tgtEl>
                                        <p:attrNameLst>
                                          <p:attrName>style.visibility</p:attrName>
                                        </p:attrNameLst>
                                      </p:cBhvr>
                                      <p:to>
                                        <p:strVal val="visible"/>
                                      </p:to>
                                    </p:set>
                                    <p:anim calcmode="lin" valueType="num">
                                      <p:cBhvr>
                                        <p:cTn id="49" dur="500" fill="hold"/>
                                        <p:tgtEl>
                                          <p:spTgt spid="5137"/>
                                        </p:tgtEl>
                                        <p:attrNameLst>
                                          <p:attrName>ppt_w</p:attrName>
                                        </p:attrNameLst>
                                      </p:cBhvr>
                                      <p:tavLst>
                                        <p:tav tm="0">
                                          <p:val>
                                            <p:fltVal val="0"/>
                                          </p:val>
                                        </p:tav>
                                        <p:tav tm="100000">
                                          <p:val>
                                            <p:strVal val="#ppt_w"/>
                                          </p:val>
                                        </p:tav>
                                      </p:tavLst>
                                    </p:anim>
                                    <p:anim calcmode="lin" valueType="num">
                                      <p:cBhvr>
                                        <p:cTn id="50" dur="500" fill="hold"/>
                                        <p:tgtEl>
                                          <p:spTgt spid="5137"/>
                                        </p:tgtEl>
                                        <p:attrNameLst>
                                          <p:attrName>ppt_h</p:attrName>
                                        </p:attrNameLst>
                                      </p:cBhvr>
                                      <p:tavLst>
                                        <p:tav tm="0">
                                          <p:val>
                                            <p:fltVal val="0"/>
                                          </p:val>
                                        </p:tav>
                                        <p:tav tm="100000">
                                          <p:val>
                                            <p:strVal val="#ppt_h"/>
                                          </p:val>
                                        </p:tav>
                                      </p:tavLst>
                                    </p:anim>
                                    <p:animEffect transition="in" filter="fade">
                                      <p:cBhvr>
                                        <p:cTn id="51" dur="500"/>
                                        <p:tgtEl>
                                          <p:spTgt spid="5137"/>
                                        </p:tgtEl>
                                      </p:cBhvr>
                                    </p:animEffect>
                                  </p:childTnLst>
                                </p:cTn>
                              </p:par>
                              <p:par>
                                <p:cTn id="52" presetID="53" presetClass="entr" presetSubtype="16" fill="hold" nodeType="withEffect">
                                  <p:stCondLst>
                                    <p:cond delay="0"/>
                                  </p:stCondLst>
                                  <p:childTnLst>
                                    <p:set>
                                      <p:cBhvr>
                                        <p:cTn id="53" dur="1" fill="hold">
                                          <p:stCondLst>
                                            <p:cond delay="0"/>
                                          </p:stCondLst>
                                        </p:cTn>
                                        <p:tgtEl>
                                          <p:spTgt spid="5133"/>
                                        </p:tgtEl>
                                        <p:attrNameLst>
                                          <p:attrName>style.visibility</p:attrName>
                                        </p:attrNameLst>
                                      </p:cBhvr>
                                      <p:to>
                                        <p:strVal val="visible"/>
                                      </p:to>
                                    </p:set>
                                    <p:anim calcmode="lin" valueType="num">
                                      <p:cBhvr>
                                        <p:cTn id="54" dur="500" fill="hold"/>
                                        <p:tgtEl>
                                          <p:spTgt spid="5133"/>
                                        </p:tgtEl>
                                        <p:attrNameLst>
                                          <p:attrName>ppt_w</p:attrName>
                                        </p:attrNameLst>
                                      </p:cBhvr>
                                      <p:tavLst>
                                        <p:tav tm="0">
                                          <p:val>
                                            <p:fltVal val="0"/>
                                          </p:val>
                                        </p:tav>
                                        <p:tav tm="100000">
                                          <p:val>
                                            <p:strVal val="#ppt_w"/>
                                          </p:val>
                                        </p:tav>
                                      </p:tavLst>
                                    </p:anim>
                                    <p:anim calcmode="lin" valueType="num">
                                      <p:cBhvr>
                                        <p:cTn id="55" dur="500" fill="hold"/>
                                        <p:tgtEl>
                                          <p:spTgt spid="5133"/>
                                        </p:tgtEl>
                                        <p:attrNameLst>
                                          <p:attrName>ppt_h</p:attrName>
                                        </p:attrNameLst>
                                      </p:cBhvr>
                                      <p:tavLst>
                                        <p:tav tm="0">
                                          <p:val>
                                            <p:fltVal val="0"/>
                                          </p:val>
                                        </p:tav>
                                        <p:tav tm="100000">
                                          <p:val>
                                            <p:strVal val="#ppt_h"/>
                                          </p:val>
                                        </p:tav>
                                      </p:tavLst>
                                    </p:anim>
                                    <p:animEffect transition="in" filter="fade">
                                      <p:cBhvr>
                                        <p:cTn id="56" dur="500"/>
                                        <p:tgtEl>
                                          <p:spTgt spid="5133"/>
                                        </p:tgtEl>
                                      </p:cBhvr>
                                    </p:animEffect>
                                  </p:childTnLst>
                                </p:cTn>
                              </p:par>
                              <p:par>
                                <p:cTn id="57" presetID="53" presetClass="entr" presetSubtype="16" fill="hold" nodeType="withEffect">
                                  <p:stCondLst>
                                    <p:cond delay="0"/>
                                  </p:stCondLst>
                                  <p:childTnLst>
                                    <p:set>
                                      <p:cBhvr>
                                        <p:cTn id="58" dur="1" fill="hold">
                                          <p:stCondLst>
                                            <p:cond delay="0"/>
                                          </p:stCondLst>
                                        </p:cTn>
                                        <p:tgtEl>
                                          <p:spTgt spid="5135"/>
                                        </p:tgtEl>
                                        <p:attrNameLst>
                                          <p:attrName>style.visibility</p:attrName>
                                        </p:attrNameLst>
                                      </p:cBhvr>
                                      <p:to>
                                        <p:strVal val="visible"/>
                                      </p:to>
                                    </p:set>
                                    <p:anim calcmode="lin" valueType="num">
                                      <p:cBhvr>
                                        <p:cTn id="59" dur="500" fill="hold"/>
                                        <p:tgtEl>
                                          <p:spTgt spid="5135"/>
                                        </p:tgtEl>
                                        <p:attrNameLst>
                                          <p:attrName>ppt_w</p:attrName>
                                        </p:attrNameLst>
                                      </p:cBhvr>
                                      <p:tavLst>
                                        <p:tav tm="0">
                                          <p:val>
                                            <p:fltVal val="0"/>
                                          </p:val>
                                        </p:tav>
                                        <p:tav tm="100000">
                                          <p:val>
                                            <p:strVal val="#ppt_w"/>
                                          </p:val>
                                        </p:tav>
                                      </p:tavLst>
                                    </p:anim>
                                    <p:anim calcmode="lin" valueType="num">
                                      <p:cBhvr>
                                        <p:cTn id="60" dur="500" fill="hold"/>
                                        <p:tgtEl>
                                          <p:spTgt spid="5135"/>
                                        </p:tgtEl>
                                        <p:attrNameLst>
                                          <p:attrName>ppt_h</p:attrName>
                                        </p:attrNameLst>
                                      </p:cBhvr>
                                      <p:tavLst>
                                        <p:tav tm="0">
                                          <p:val>
                                            <p:fltVal val="0"/>
                                          </p:val>
                                        </p:tav>
                                        <p:tav tm="100000">
                                          <p:val>
                                            <p:strVal val="#ppt_h"/>
                                          </p:val>
                                        </p:tav>
                                      </p:tavLst>
                                    </p:anim>
                                    <p:animEffect transition="in" filter="fade">
                                      <p:cBhvr>
                                        <p:cTn id="61" dur="500"/>
                                        <p:tgtEl>
                                          <p:spTgt spid="5135"/>
                                        </p:tgtEl>
                                      </p:cBhvr>
                                    </p:animEffect>
                                  </p:childTnLst>
                                </p:cTn>
                              </p:par>
                              <p:par>
                                <p:cTn id="62" presetID="53" presetClass="entr" presetSubtype="16" fill="hold" nodeType="withEffect">
                                  <p:stCondLst>
                                    <p:cond delay="0"/>
                                  </p:stCondLst>
                                  <p:childTnLst>
                                    <p:set>
                                      <p:cBhvr>
                                        <p:cTn id="63" dur="1" fill="hold">
                                          <p:stCondLst>
                                            <p:cond delay="0"/>
                                          </p:stCondLst>
                                        </p:cTn>
                                        <p:tgtEl>
                                          <p:spTgt spid="5134"/>
                                        </p:tgtEl>
                                        <p:attrNameLst>
                                          <p:attrName>style.visibility</p:attrName>
                                        </p:attrNameLst>
                                      </p:cBhvr>
                                      <p:to>
                                        <p:strVal val="visible"/>
                                      </p:to>
                                    </p:set>
                                    <p:anim calcmode="lin" valueType="num">
                                      <p:cBhvr>
                                        <p:cTn id="64" dur="500" fill="hold"/>
                                        <p:tgtEl>
                                          <p:spTgt spid="5134"/>
                                        </p:tgtEl>
                                        <p:attrNameLst>
                                          <p:attrName>ppt_w</p:attrName>
                                        </p:attrNameLst>
                                      </p:cBhvr>
                                      <p:tavLst>
                                        <p:tav tm="0">
                                          <p:val>
                                            <p:fltVal val="0"/>
                                          </p:val>
                                        </p:tav>
                                        <p:tav tm="100000">
                                          <p:val>
                                            <p:strVal val="#ppt_w"/>
                                          </p:val>
                                        </p:tav>
                                      </p:tavLst>
                                    </p:anim>
                                    <p:anim calcmode="lin" valueType="num">
                                      <p:cBhvr>
                                        <p:cTn id="65" dur="500" fill="hold"/>
                                        <p:tgtEl>
                                          <p:spTgt spid="5134"/>
                                        </p:tgtEl>
                                        <p:attrNameLst>
                                          <p:attrName>ppt_h</p:attrName>
                                        </p:attrNameLst>
                                      </p:cBhvr>
                                      <p:tavLst>
                                        <p:tav tm="0">
                                          <p:val>
                                            <p:fltVal val="0"/>
                                          </p:val>
                                        </p:tav>
                                        <p:tav tm="100000">
                                          <p:val>
                                            <p:strVal val="#ppt_h"/>
                                          </p:val>
                                        </p:tav>
                                      </p:tavLst>
                                    </p:anim>
                                    <p:animEffect transition="in" filter="fade">
                                      <p:cBhvr>
                                        <p:cTn id="66" dur="500"/>
                                        <p:tgtEl>
                                          <p:spTgt spid="5134"/>
                                        </p:tgtEl>
                                      </p:cBhvr>
                                    </p:animEffect>
                                  </p:childTnLst>
                                </p:cTn>
                              </p:par>
                              <p:par>
                                <p:cTn id="67" presetID="53" presetClass="entr" presetSubtype="16" fill="hold" nodeType="withEffect">
                                  <p:stCondLst>
                                    <p:cond delay="0"/>
                                  </p:stCondLst>
                                  <p:childTnLst>
                                    <p:set>
                                      <p:cBhvr>
                                        <p:cTn id="68" dur="1" fill="hold">
                                          <p:stCondLst>
                                            <p:cond delay="0"/>
                                          </p:stCondLst>
                                        </p:cTn>
                                        <p:tgtEl>
                                          <p:spTgt spid="5132"/>
                                        </p:tgtEl>
                                        <p:attrNameLst>
                                          <p:attrName>style.visibility</p:attrName>
                                        </p:attrNameLst>
                                      </p:cBhvr>
                                      <p:to>
                                        <p:strVal val="visible"/>
                                      </p:to>
                                    </p:set>
                                    <p:anim calcmode="lin" valueType="num">
                                      <p:cBhvr>
                                        <p:cTn id="69" dur="500" fill="hold"/>
                                        <p:tgtEl>
                                          <p:spTgt spid="5132"/>
                                        </p:tgtEl>
                                        <p:attrNameLst>
                                          <p:attrName>ppt_w</p:attrName>
                                        </p:attrNameLst>
                                      </p:cBhvr>
                                      <p:tavLst>
                                        <p:tav tm="0">
                                          <p:val>
                                            <p:fltVal val="0"/>
                                          </p:val>
                                        </p:tav>
                                        <p:tav tm="100000">
                                          <p:val>
                                            <p:strVal val="#ppt_w"/>
                                          </p:val>
                                        </p:tav>
                                      </p:tavLst>
                                    </p:anim>
                                    <p:anim calcmode="lin" valueType="num">
                                      <p:cBhvr>
                                        <p:cTn id="70" dur="500" fill="hold"/>
                                        <p:tgtEl>
                                          <p:spTgt spid="5132"/>
                                        </p:tgtEl>
                                        <p:attrNameLst>
                                          <p:attrName>ppt_h</p:attrName>
                                        </p:attrNameLst>
                                      </p:cBhvr>
                                      <p:tavLst>
                                        <p:tav tm="0">
                                          <p:val>
                                            <p:fltVal val="0"/>
                                          </p:val>
                                        </p:tav>
                                        <p:tav tm="100000">
                                          <p:val>
                                            <p:strVal val="#ppt_h"/>
                                          </p:val>
                                        </p:tav>
                                      </p:tavLst>
                                    </p:anim>
                                    <p:animEffect transition="in" filter="fade">
                                      <p:cBhvr>
                                        <p:cTn id="71" dur="500"/>
                                        <p:tgtEl>
                                          <p:spTgt spid="5132"/>
                                        </p:tgtEl>
                                      </p:cBhvr>
                                    </p:animEffect>
                                  </p:childTnLst>
                                </p:cTn>
                              </p:par>
                              <p:par>
                                <p:cTn id="72" presetID="53" presetClass="entr" presetSubtype="16" fill="hold" nodeType="withEffect">
                                  <p:stCondLst>
                                    <p:cond delay="0"/>
                                  </p:stCondLst>
                                  <p:childTnLst>
                                    <p:set>
                                      <p:cBhvr>
                                        <p:cTn id="73" dur="1" fill="hold">
                                          <p:stCondLst>
                                            <p:cond delay="0"/>
                                          </p:stCondLst>
                                        </p:cTn>
                                        <p:tgtEl>
                                          <p:spTgt spid="5131"/>
                                        </p:tgtEl>
                                        <p:attrNameLst>
                                          <p:attrName>style.visibility</p:attrName>
                                        </p:attrNameLst>
                                      </p:cBhvr>
                                      <p:to>
                                        <p:strVal val="visible"/>
                                      </p:to>
                                    </p:set>
                                    <p:anim calcmode="lin" valueType="num">
                                      <p:cBhvr>
                                        <p:cTn id="74" dur="500" fill="hold"/>
                                        <p:tgtEl>
                                          <p:spTgt spid="5131"/>
                                        </p:tgtEl>
                                        <p:attrNameLst>
                                          <p:attrName>ppt_w</p:attrName>
                                        </p:attrNameLst>
                                      </p:cBhvr>
                                      <p:tavLst>
                                        <p:tav tm="0">
                                          <p:val>
                                            <p:fltVal val="0"/>
                                          </p:val>
                                        </p:tav>
                                        <p:tav tm="100000">
                                          <p:val>
                                            <p:strVal val="#ppt_w"/>
                                          </p:val>
                                        </p:tav>
                                      </p:tavLst>
                                    </p:anim>
                                    <p:anim calcmode="lin" valueType="num">
                                      <p:cBhvr>
                                        <p:cTn id="75" dur="500" fill="hold"/>
                                        <p:tgtEl>
                                          <p:spTgt spid="5131"/>
                                        </p:tgtEl>
                                        <p:attrNameLst>
                                          <p:attrName>ppt_h</p:attrName>
                                        </p:attrNameLst>
                                      </p:cBhvr>
                                      <p:tavLst>
                                        <p:tav tm="0">
                                          <p:val>
                                            <p:fltVal val="0"/>
                                          </p:val>
                                        </p:tav>
                                        <p:tav tm="100000">
                                          <p:val>
                                            <p:strVal val="#ppt_h"/>
                                          </p:val>
                                        </p:tav>
                                      </p:tavLst>
                                    </p:anim>
                                    <p:animEffect transition="in" filter="fade">
                                      <p:cBhvr>
                                        <p:cTn id="76" dur="500"/>
                                        <p:tgtEl>
                                          <p:spTgt spid="5131"/>
                                        </p:tgtEl>
                                      </p:cBhvr>
                                    </p:animEffect>
                                  </p:childTnLst>
                                </p:cTn>
                              </p:par>
                              <p:par>
                                <p:cTn id="77" presetID="53" presetClass="entr" presetSubtype="16" fill="hold" nodeType="withEffect">
                                  <p:stCondLst>
                                    <p:cond delay="0"/>
                                  </p:stCondLst>
                                  <p:childTnLst>
                                    <p:set>
                                      <p:cBhvr>
                                        <p:cTn id="78" dur="1" fill="hold">
                                          <p:stCondLst>
                                            <p:cond delay="0"/>
                                          </p:stCondLst>
                                        </p:cTn>
                                        <p:tgtEl>
                                          <p:spTgt spid="5130"/>
                                        </p:tgtEl>
                                        <p:attrNameLst>
                                          <p:attrName>style.visibility</p:attrName>
                                        </p:attrNameLst>
                                      </p:cBhvr>
                                      <p:to>
                                        <p:strVal val="visible"/>
                                      </p:to>
                                    </p:set>
                                    <p:anim calcmode="lin" valueType="num">
                                      <p:cBhvr>
                                        <p:cTn id="79" dur="500" fill="hold"/>
                                        <p:tgtEl>
                                          <p:spTgt spid="5130"/>
                                        </p:tgtEl>
                                        <p:attrNameLst>
                                          <p:attrName>ppt_w</p:attrName>
                                        </p:attrNameLst>
                                      </p:cBhvr>
                                      <p:tavLst>
                                        <p:tav tm="0">
                                          <p:val>
                                            <p:fltVal val="0"/>
                                          </p:val>
                                        </p:tav>
                                        <p:tav tm="100000">
                                          <p:val>
                                            <p:strVal val="#ppt_w"/>
                                          </p:val>
                                        </p:tav>
                                      </p:tavLst>
                                    </p:anim>
                                    <p:anim calcmode="lin" valueType="num">
                                      <p:cBhvr>
                                        <p:cTn id="80" dur="500" fill="hold"/>
                                        <p:tgtEl>
                                          <p:spTgt spid="5130"/>
                                        </p:tgtEl>
                                        <p:attrNameLst>
                                          <p:attrName>ppt_h</p:attrName>
                                        </p:attrNameLst>
                                      </p:cBhvr>
                                      <p:tavLst>
                                        <p:tav tm="0">
                                          <p:val>
                                            <p:fltVal val="0"/>
                                          </p:val>
                                        </p:tav>
                                        <p:tav tm="100000">
                                          <p:val>
                                            <p:strVal val="#ppt_h"/>
                                          </p:val>
                                        </p:tav>
                                      </p:tavLst>
                                    </p:anim>
                                    <p:animEffect transition="in" filter="fade">
                                      <p:cBhvr>
                                        <p:cTn id="81" dur="500"/>
                                        <p:tgtEl>
                                          <p:spTgt spid="5130"/>
                                        </p:tgtEl>
                                      </p:cBhvr>
                                    </p:animEffect>
                                  </p:childTnLst>
                                </p:cTn>
                              </p:par>
                              <p:par>
                                <p:cTn id="82" presetID="53" presetClass="entr" presetSubtype="16" fill="hold" nodeType="withEffect">
                                  <p:stCondLst>
                                    <p:cond delay="0"/>
                                  </p:stCondLst>
                                  <p:childTnLst>
                                    <p:set>
                                      <p:cBhvr>
                                        <p:cTn id="83" dur="1" fill="hold">
                                          <p:stCondLst>
                                            <p:cond delay="0"/>
                                          </p:stCondLst>
                                        </p:cTn>
                                        <p:tgtEl>
                                          <p:spTgt spid="5136"/>
                                        </p:tgtEl>
                                        <p:attrNameLst>
                                          <p:attrName>style.visibility</p:attrName>
                                        </p:attrNameLst>
                                      </p:cBhvr>
                                      <p:to>
                                        <p:strVal val="visible"/>
                                      </p:to>
                                    </p:set>
                                    <p:anim calcmode="lin" valueType="num">
                                      <p:cBhvr>
                                        <p:cTn id="84" dur="500" fill="hold"/>
                                        <p:tgtEl>
                                          <p:spTgt spid="5136"/>
                                        </p:tgtEl>
                                        <p:attrNameLst>
                                          <p:attrName>ppt_w</p:attrName>
                                        </p:attrNameLst>
                                      </p:cBhvr>
                                      <p:tavLst>
                                        <p:tav tm="0">
                                          <p:val>
                                            <p:fltVal val="0"/>
                                          </p:val>
                                        </p:tav>
                                        <p:tav tm="100000">
                                          <p:val>
                                            <p:strVal val="#ppt_w"/>
                                          </p:val>
                                        </p:tav>
                                      </p:tavLst>
                                    </p:anim>
                                    <p:anim calcmode="lin" valueType="num">
                                      <p:cBhvr>
                                        <p:cTn id="85" dur="500" fill="hold"/>
                                        <p:tgtEl>
                                          <p:spTgt spid="5136"/>
                                        </p:tgtEl>
                                        <p:attrNameLst>
                                          <p:attrName>ppt_h</p:attrName>
                                        </p:attrNameLst>
                                      </p:cBhvr>
                                      <p:tavLst>
                                        <p:tav tm="0">
                                          <p:val>
                                            <p:fltVal val="0"/>
                                          </p:val>
                                        </p:tav>
                                        <p:tav tm="100000">
                                          <p:val>
                                            <p:strVal val="#ppt_h"/>
                                          </p:val>
                                        </p:tav>
                                      </p:tavLst>
                                    </p:anim>
                                    <p:animEffect transition="in" filter="fade">
                                      <p:cBhvr>
                                        <p:cTn id="86"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934200" cy="762000"/>
          </a:xfrm>
        </p:spPr>
        <p:txBody>
          <a:bodyPr/>
          <a:lstStyle/>
          <a:p>
            <a:r>
              <a:rPr lang="en-US" dirty="0"/>
              <a:t>Constellation Regions of Interest</a:t>
            </a:r>
          </a:p>
        </p:txBody>
      </p:sp>
      <p:sp>
        <p:nvSpPr>
          <p:cNvPr id="3" name="Content Placeholder 2"/>
          <p:cNvSpPr>
            <a:spLocks noGrp="1"/>
          </p:cNvSpPr>
          <p:nvPr>
            <p:ph idx="1"/>
          </p:nvPr>
        </p:nvSpPr>
        <p:spPr>
          <a:xfrm>
            <a:off x="457200" y="762000"/>
            <a:ext cx="8229600" cy="1981200"/>
          </a:xfrm>
        </p:spPr>
        <p:txBody>
          <a:bodyPr>
            <a:normAutofit fontScale="47500" lnSpcReduction="20000"/>
          </a:bodyPr>
          <a:lstStyle/>
          <a:p>
            <a:pPr>
              <a:lnSpc>
                <a:spcPct val="120000"/>
              </a:lnSpc>
              <a:spcBef>
                <a:spcPts val="500"/>
              </a:spcBef>
              <a:spcAft>
                <a:spcPts val="500"/>
              </a:spcAft>
            </a:pPr>
            <a:r>
              <a:rPr lang="en-US" dirty="0"/>
              <a:t>50 </a:t>
            </a:r>
            <a:r>
              <a:rPr lang="en-US" dirty="0" smtClean="0"/>
              <a:t>sites - selected</a:t>
            </a:r>
          </a:p>
          <a:p>
            <a:pPr lvl="1">
              <a:lnSpc>
                <a:spcPct val="120000"/>
              </a:lnSpc>
              <a:spcBef>
                <a:spcPts val="300"/>
              </a:spcBef>
              <a:spcAft>
                <a:spcPts val="300"/>
              </a:spcAft>
            </a:pPr>
            <a:r>
              <a:rPr lang="en-US" dirty="0" smtClean="0"/>
              <a:t>45 sites covered shown in image</a:t>
            </a:r>
          </a:p>
          <a:p>
            <a:pPr lvl="1">
              <a:lnSpc>
                <a:spcPct val="120000"/>
              </a:lnSpc>
              <a:spcBef>
                <a:spcPts val="300"/>
              </a:spcBef>
              <a:spcAft>
                <a:spcPts val="300"/>
              </a:spcAft>
            </a:pPr>
            <a:r>
              <a:rPr lang="en-US" dirty="0" smtClean="0"/>
              <a:t>2 polar regional mosaics  - NPO and SPO on image</a:t>
            </a:r>
            <a:endParaRPr lang="en-US" dirty="0"/>
          </a:p>
          <a:p>
            <a:pPr>
              <a:lnSpc>
                <a:spcPct val="120000"/>
              </a:lnSpc>
              <a:spcBef>
                <a:spcPts val="500"/>
              </a:spcBef>
              <a:spcAft>
                <a:spcPts val="500"/>
              </a:spcAft>
            </a:pPr>
            <a:r>
              <a:rPr lang="en-US" dirty="0"/>
              <a:t>Possible future landing sites or </a:t>
            </a:r>
            <a:r>
              <a:rPr lang="en-US" dirty="0" smtClean="0"/>
              <a:t>representative </a:t>
            </a:r>
            <a:r>
              <a:rPr lang="en-US" dirty="0"/>
              <a:t>terrain of future landing sites</a:t>
            </a:r>
          </a:p>
          <a:p>
            <a:pPr>
              <a:lnSpc>
                <a:spcPct val="120000"/>
              </a:lnSpc>
              <a:spcBef>
                <a:spcPts val="500"/>
              </a:spcBef>
              <a:spcAft>
                <a:spcPts val="500"/>
              </a:spcAft>
            </a:pPr>
            <a:r>
              <a:rPr lang="en-US" dirty="0" smtClean="0"/>
              <a:t>Intended </a:t>
            </a:r>
            <a:r>
              <a:rPr lang="en-US" dirty="0"/>
              <a:t>for </a:t>
            </a:r>
            <a:r>
              <a:rPr lang="en-US" dirty="0" smtClean="0"/>
              <a:t>engineering </a:t>
            </a:r>
            <a:r>
              <a:rPr lang="en-US" dirty="0"/>
              <a:t>of Altair </a:t>
            </a:r>
            <a:r>
              <a:rPr lang="en-US" dirty="0" smtClean="0"/>
              <a:t>Lander, landing </a:t>
            </a:r>
            <a:r>
              <a:rPr lang="en-US" dirty="0"/>
              <a:t>and surface operations simulations, actual landing </a:t>
            </a:r>
            <a:r>
              <a:rPr lang="en-US" dirty="0" smtClean="0"/>
              <a:t>navigation and </a:t>
            </a:r>
            <a:r>
              <a:rPr lang="en-US" dirty="0"/>
              <a:t>surface </a:t>
            </a:r>
            <a:r>
              <a:rPr lang="en-US" dirty="0" smtClean="0"/>
              <a:t>operations</a:t>
            </a: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4</a:t>
            </a:fld>
            <a:endParaRPr lang="en-US" dirty="0"/>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118500"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02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762000"/>
          </a:xfrm>
        </p:spPr>
        <p:txBody>
          <a:bodyPr/>
          <a:lstStyle/>
          <a:p>
            <a:r>
              <a:rPr lang="en-US" dirty="0" smtClean="0"/>
              <a:t>Source Material</a:t>
            </a:r>
            <a:endParaRPr lang="en-US" dirty="0"/>
          </a:p>
        </p:txBody>
      </p:sp>
      <p:sp>
        <p:nvSpPr>
          <p:cNvPr id="3" name="Content Placeholder 2"/>
          <p:cNvSpPr>
            <a:spLocks noGrp="1"/>
          </p:cNvSpPr>
          <p:nvPr>
            <p:ph idx="1"/>
          </p:nvPr>
        </p:nvSpPr>
        <p:spPr>
          <a:xfrm>
            <a:off x="457200" y="762000"/>
            <a:ext cx="8229600" cy="5135563"/>
          </a:xfrm>
        </p:spPr>
        <p:txBody>
          <a:bodyPr>
            <a:normAutofit fontScale="62500" lnSpcReduction="20000"/>
          </a:bodyPr>
          <a:lstStyle/>
          <a:p>
            <a:pPr>
              <a:lnSpc>
                <a:spcPct val="120000"/>
              </a:lnSpc>
              <a:spcBef>
                <a:spcPts val="500"/>
              </a:spcBef>
              <a:spcAft>
                <a:spcPts val="500"/>
              </a:spcAft>
            </a:pPr>
            <a:r>
              <a:rPr lang="en-US" dirty="0"/>
              <a:t>LROC NAC </a:t>
            </a:r>
            <a:r>
              <a:rPr lang="en-US" dirty="0" smtClean="0"/>
              <a:t>images</a:t>
            </a:r>
          </a:p>
          <a:p>
            <a:pPr lvl="1">
              <a:lnSpc>
                <a:spcPct val="120000"/>
              </a:lnSpc>
            </a:pPr>
            <a:r>
              <a:rPr lang="en-US" dirty="0" smtClean="0"/>
              <a:t>LROC </a:t>
            </a:r>
            <a:r>
              <a:rPr lang="en-US" dirty="0"/>
              <a:t>Science Operations </a:t>
            </a:r>
            <a:r>
              <a:rPr lang="en-US" dirty="0" smtClean="0"/>
              <a:t>Center</a:t>
            </a:r>
          </a:p>
          <a:p>
            <a:pPr lvl="1">
              <a:lnSpc>
                <a:spcPct val="120000"/>
              </a:lnSpc>
            </a:pPr>
            <a:r>
              <a:rPr lang="en-US" dirty="0" err="1" smtClean="0"/>
              <a:t>Smithed</a:t>
            </a:r>
            <a:r>
              <a:rPr lang="en-US" dirty="0" smtClean="0"/>
              <a:t> </a:t>
            </a:r>
            <a:r>
              <a:rPr lang="en-US" dirty="0"/>
              <a:t>SPK SPICE kernels </a:t>
            </a:r>
            <a:r>
              <a:rPr lang="en-US" dirty="0" smtClean="0"/>
              <a:t>- LOLA </a:t>
            </a:r>
            <a:r>
              <a:rPr lang="en-US" dirty="0"/>
              <a:t>team cross </a:t>
            </a:r>
            <a:r>
              <a:rPr lang="en-US" dirty="0" smtClean="0"/>
              <a:t>over</a:t>
            </a:r>
          </a:p>
          <a:p>
            <a:pPr lvl="1">
              <a:lnSpc>
                <a:spcPct val="120000"/>
              </a:lnSpc>
            </a:pPr>
            <a:r>
              <a:rPr lang="en-US" dirty="0" smtClean="0"/>
              <a:t>GSFC </a:t>
            </a:r>
            <a:r>
              <a:rPr lang="en-US" dirty="0"/>
              <a:t>reconstructed SPICE data (CKs and </a:t>
            </a:r>
            <a:r>
              <a:rPr lang="en-US" dirty="0" smtClean="0"/>
              <a:t>SPKs)</a:t>
            </a:r>
          </a:p>
          <a:p>
            <a:pPr>
              <a:lnSpc>
                <a:spcPct val="120000"/>
              </a:lnSpc>
              <a:spcBef>
                <a:spcPts val="500"/>
              </a:spcBef>
              <a:spcAft>
                <a:spcPts val="500"/>
              </a:spcAft>
            </a:pPr>
            <a:r>
              <a:rPr lang="en-US" dirty="0" smtClean="0"/>
              <a:t> Apollo Panoramic </a:t>
            </a:r>
          </a:p>
          <a:p>
            <a:pPr lvl="1">
              <a:lnSpc>
                <a:spcPct val="120000"/>
              </a:lnSpc>
            </a:pPr>
            <a:r>
              <a:rPr lang="en-US" dirty="0"/>
              <a:t>Johnson Space </a:t>
            </a:r>
            <a:r>
              <a:rPr lang="en-US" dirty="0" smtClean="0"/>
              <a:t>Center   →  Arizona </a:t>
            </a:r>
            <a:r>
              <a:rPr lang="en-US" dirty="0"/>
              <a:t>State </a:t>
            </a:r>
            <a:r>
              <a:rPr lang="en-US" dirty="0" smtClean="0"/>
              <a:t>University</a:t>
            </a:r>
          </a:p>
          <a:p>
            <a:pPr lvl="2">
              <a:lnSpc>
                <a:spcPct val="120000"/>
              </a:lnSpc>
            </a:pPr>
            <a:r>
              <a:rPr lang="en-US" dirty="0" smtClean="0"/>
              <a:t>Paris et al.  abstract  #  2273 – Thursday Poster</a:t>
            </a:r>
          </a:p>
          <a:p>
            <a:pPr lvl="1">
              <a:lnSpc>
                <a:spcPct val="120000"/>
              </a:lnSpc>
            </a:pPr>
            <a:r>
              <a:rPr lang="en-US" dirty="0" smtClean="0"/>
              <a:t>Controlled -  ULCN 2005 and </a:t>
            </a:r>
            <a:r>
              <a:rPr lang="en-US" dirty="0"/>
              <a:t>readjusted to the LOLA track data</a:t>
            </a:r>
            <a:r>
              <a:rPr lang="en-US" dirty="0" smtClean="0"/>
              <a:t>.</a:t>
            </a:r>
          </a:p>
          <a:p>
            <a:pPr lvl="1">
              <a:lnSpc>
                <a:spcPct val="120000"/>
              </a:lnSpc>
            </a:pPr>
            <a:r>
              <a:rPr lang="en-US" dirty="0" smtClean="0"/>
              <a:t>Image </a:t>
            </a:r>
            <a:r>
              <a:rPr lang="en-US" dirty="0"/>
              <a:t>support </a:t>
            </a:r>
            <a:r>
              <a:rPr lang="en-US" dirty="0" smtClean="0"/>
              <a:t>data   -  National </a:t>
            </a:r>
            <a:r>
              <a:rPr lang="en-US" dirty="0"/>
              <a:t>Space Science Data Center</a:t>
            </a:r>
            <a:endParaRPr lang="en-US" dirty="0" smtClean="0"/>
          </a:p>
          <a:p>
            <a:pPr>
              <a:lnSpc>
                <a:spcPct val="120000"/>
              </a:lnSpc>
              <a:spcBef>
                <a:spcPts val="500"/>
              </a:spcBef>
              <a:spcAft>
                <a:spcPts val="500"/>
              </a:spcAft>
            </a:pPr>
            <a:r>
              <a:rPr lang="en-US" dirty="0"/>
              <a:t>LRO LOLA Reduced Data </a:t>
            </a:r>
            <a:r>
              <a:rPr lang="en-US" dirty="0" smtClean="0"/>
              <a:t>Records   –    March 2011 release</a:t>
            </a:r>
          </a:p>
          <a:p>
            <a:pPr lvl="1">
              <a:lnSpc>
                <a:spcPct val="120000"/>
              </a:lnSpc>
            </a:pPr>
            <a:r>
              <a:rPr lang="en-US" dirty="0" smtClean="0"/>
              <a:t>Tracks</a:t>
            </a:r>
          </a:p>
          <a:p>
            <a:pPr lvl="1">
              <a:lnSpc>
                <a:spcPct val="120000"/>
              </a:lnSpc>
            </a:pPr>
            <a:r>
              <a:rPr lang="en-US" dirty="0" smtClean="0"/>
              <a:t>Gridded data products</a:t>
            </a:r>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5</a:t>
            </a:fld>
            <a:endParaRPr lang="en-US" dirty="0"/>
          </a:p>
        </p:txBody>
      </p:sp>
    </p:spTree>
    <p:extLst>
      <p:ext uri="{BB962C8B-B14F-4D97-AF65-F5344CB8AC3E}">
        <p14:creationId xmlns:p14="http://schemas.microsoft.com/office/powerpoint/2010/main" val="2682756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914400"/>
          </a:xfrm>
        </p:spPr>
        <p:txBody>
          <a:bodyPr/>
          <a:lstStyle/>
          <a:p>
            <a:r>
              <a:rPr lang="en-US" dirty="0"/>
              <a:t>USGS </a:t>
            </a:r>
            <a:r>
              <a:rPr lang="en-US" dirty="0" smtClean="0"/>
              <a:t>Products</a:t>
            </a:r>
            <a:endParaRPr lang="en-US" dirty="0"/>
          </a:p>
        </p:txBody>
      </p:sp>
      <p:sp>
        <p:nvSpPr>
          <p:cNvPr id="3" name="Content Placeholder 2"/>
          <p:cNvSpPr>
            <a:spLocks noGrp="1"/>
          </p:cNvSpPr>
          <p:nvPr>
            <p:ph idx="1"/>
          </p:nvPr>
        </p:nvSpPr>
        <p:spPr>
          <a:xfrm>
            <a:off x="1066800" y="1219200"/>
            <a:ext cx="7010400" cy="4876800"/>
          </a:xfrm>
        </p:spPr>
        <p:txBody>
          <a:bodyPr>
            <a:normAutofit fontScale="70000" lnSpcReduction="20000"/>
          </a:bodyPr>
          <a:lstStyle/>
          <a:p>
            <a:pPr>
              <a:lnSpc>
                <a:spcPct val="110000"/>
              </a:lnSpc>
              <a:spcBef>
                <a:spcPts val="500"/>
              </a:spcBef>
              <a:spcAft>
                <a:spcPts val="500"/>
              </a:spcAft>
            </a:pPr>
            <a:r>
              <a:rPr lang="en-US" dirty="0" smtClean="0"/>
              <a:t>Site </a:t>
            </a:r>
            <a:r>
              <a:rPr lang="en-US" dirty="0"/>
              <a:t>and regional </a:t>
            </a:r>
            <a:r>
              <a:rPr lang="en-US" dirty="0" smtClean="0"/>
              <a:t>products</a:t>
            </a:r>
            <a:endParaRPr lang="en-US" dirty="0"/>
          </a:p>
          <a:p>
            <a:pPr>
              <a:lnSpc>
                <a:spcPct val="110000"/>
              </a:lnSpc>
              <a:spcBef>
                <a:spcPts val="500"/>
              </a:spcBef>
              <a:spcAft>
                <a:spcPts val="500"/>
              </a:spcAft>
            </a:pPr>
            <a:r>
              <a:rPr lang="en-US" dirty="0"/>
              <a:t>23 </a:t>
            </a:r>
            <a:r>
              <a:rPr lang="en-US" dirty="0" smtClean="0"/>
              <a:t>DTMs covering 21 sites</a:t>
            </a:r>
          </a:p>
          <a:p>
            <a:pPr lvl="1">
              <a:lnSpc>
                <a:spcPct val="110000"/>
              </a:lnSpc>
            </a:pPr>
            <a:r>
              <a:rPr lang="en-US" dirty="0" smtClean="0"/>
              <a:t>Apollo </a:t>
            </a:r>
            <a:r>
              <a:rPr lang="en-US" dirty="0"/>
              <a:t>Pan </a:t>
            </a:r>
            <a:r>
              <a:rPr lang="en-US" dirty="0" smtClean="0"/>
              <a:t>(3) and </a:t>
            </a:r>
            <a:r>
              <a:rPr lang="en-US" dirty="0"/>
              <a:t>LROC </a:t>
            </a:r>
            <a:r>
              <a:rPr lang="en-US" dirty="0" smtClean="0"/>
              <a:t>NAC (20)</a:t>
            </a:r>
          </a:p>
          <a:p>
            <a:pPr lvl="1">
              <a:lnSpc>
                <a:spcPct val="110000"/>
              </a:lnSpc>
              <a:spcBef>
                <a:spcPts val="600"/>
              </a:spcBef>
              <a:spcAft>
                <a:spcPts val="600"/>
              </a:spcAft>
            </a:pPr>
            <a:r>
              <a:rPr lang="en-US" dirty="0" smtClean="0"/>
              <a:t>up </a:t>
            </a:r>
            <a:r>
              <a:rPr lang="en-US" dirty="0"/>
              <a:t>to 40 x 40 km, </a:t>
            </a:r>
            <a:r>
              <a:rPr lang="en-US" dirty="0" smtClean="0"/>
              <a:t> 1.5 - 5 </a:t>
            </a:r>
            <a:r>
              <a:rPr lang="en-US" dirty="0"/>
              <a:t>m post spacing (resolution)</a:t>
            </a:r>
          </a:p>
          <a:p>
            <a:pPr lvl="2">
              <a:lnSpc>
                <a:spcPct val="110000"/>
              </a:lnSpc>
              <a:spcBef>
                <a:spcPts val="600"/>
              </a:spcBef>
              <a:spcAft>
                <a:spcPts val="600"/>
              </a:spcAft>
            </a:pPr>
            <a:r>
              <a:rPr lang="en-US" dirty="0"/>
              <a:t>0.028% of the Moon, 4.8 billion posts!</a:t>
            </a:r>
          </a:p>
          <a:p>
            <a:pPr>
              <a:lnSpc>
                <a:spcPct val="110000"/>
              </a:lnSpc>
              <a:spcBef>
                <a:spcPts val="500"/>
              </a:spcBef>
              <a:spcAft>
                <a:spcPts val="500"/>
              </a:spcAft>
            </a:pPr>
            <a:r>
              <a:rPr lang="en-US" dirty="0"/>
              <a:t>23 site </a:t>
            </a:r>
            <a:r>
              <a:rPr lang="en-US" dirty="0" smtClean="0"/>
              <a:t>mosaics covering 21 sites</a:t>
            </a:r>
          </a:p>
          <a:p>
            <a:pPr lvl="1">
              <a:lnSpc>
                <a:spcPct val="110000"/>
              </a:lnSpc>
            </a:pPr>
            <a:r>
              <a:rPr lang="en-US" dirty="0" smtClean="0"/>
              <a:t>Apollo </a:t>
            </a:r>
            <a:r>
              <a:rPr lang="en-US" dirty="0"/>
              <a:t>Pan </a:t>
            </a:r>
            <a:r>
              <a:rPr lang="en-US" dirty="0" smtClean="0"/>
              <a:t>(3) and </a:t>
            </a:r>
            <a:r>
              <a:rPr lang="en-US" dirty="0"/>
              <a:t>LROC </a:t>
            </a:r>
            <a:r>
              <a:rPr lang="en-US" dirty="0" smtClean="0"/>
              <a:t>NAC (20)</a:t>
            </a:r>
          </a:p>
          <a:p>
            <a:pPr lvl="1">
              <a:lnSpc>
                <a:spcPct val="110000"/>
              </a:lnSpc>
              <a:spcBef>
                <a:spcPts val="600"/>
              </a:spcBef>
              <a:spcAft>
                <a:spcPts val="600"/>
              </a:spcAft>
            </a:pPr>
            <a:r>
              <a:rPr lang="en-US" dirty="0" smtClean="0"/>
              <a:t>up </a:t>
            </a:r>
            <a:r>
              <a:rPr lang="en-US" dirty="0"/>
              <a:t>to 40 x 40 km, 50-100 cm resolution</a:t>
            </a:r>
          </a:p>
          <a:p>
            <a:pPr>
              <a:lnSpc>
                <a:spcPct val="110000"/>
              </a:lnSpc>
              <a:spcBef>
                <a:spcPts val="500"/>
              </a:spcBef>
              <a:spcAft>
                <a:spcPts val="500"/>
              </a:spcAft>
            </a:pPr>
            <a:r>
              <a:rPr lang="en-US" dirty="0" smtClean="0"/>
              <a:t>Controlled North </a:t>
            </a:r>
            <a:r>
              <a:rPr lang="en-US" dirty="0"/>
              <a:t>and </a:t>
            </a:r>
            <a:r>
              <a:rPr lang="en-US" dirty="0" smtClean="0"/>
              <a:t>South </a:t>
            </a:r>
            <a:r>
              <a:rPr lang="en-US" dirty="0"/>
              <a:t>P</a:t>
            </a:r>
            <a:r>
              <a:rPr lang="en-US" dirty="0" smtClean="0"/>
              <a:t>olar mosaics</a:t>
            </a:r>
          </a:p>
          <a:p>
            <a:pPr lvl="1">
              <a:lnSpc>
                <a:spcPct val="110000"/>
              </a:lnSpc>
            </a:pPr>
            <a:r>
              <a:rPr lang="en-US" dirty="0" smtClean="0"/>
              <a:t>from </a:t>
            </a:r>
            <a:r>
              <a:rPr lang="en-US" dirty="0"/>
              <a:t>the pole to 85.5° latitude, 1 m </a:t>
            </a:r>
            <a:r>
              <a:rPr lang="en-US" dirty="0" smtClean="0"/>
              <a:t>resolution</a:t>
            </a:r>
          </a:p>
          <a:p>
            <a:pPr lvl="2">
              <a:lnSpc>
                <a:spcPct val="110000"/>
              </a:lnSpc>
            </a:pPr>
            <a:r>
              <a:rPr lang="en-US" dirty="0"/>
              <a:t>Lee et al</a:t>
            </a:r>
            <a:r>
              <a:rPr lang="en-US" dirty="0" smtClean="0"/>
              <a:t>.   abstract  # 2507    -   Thursday Poster</a:t>
            </a:r>
            <a:endParaRPr lang="en-US" dirty="0"/>
          </a:p>
          <a:p>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6</a:t>
            </a:fld>
            <a:endParaRPr lang="en-US" dirty="0"/>
          </a:p>
        </p:txBody>
      </p:sp>
    </p:spTree>
    <p:extLst>
      <p:ext uri="{BB962C8B-B14F-4D97-AF65-F5344CB8AC3E}">
        <p14:creationId xmlns:p14="http://schemas.microsoft.com/office/powerpoint/2010/main" val="259135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648" y="76200"/>
            <a:ext cx="6936152" cy="688277"/>
          </a:xfrm>
        </p:spPr>
        <p:txBody>
          <a:bodyPr>
            <a:normAutofit/>
          </a:bodyPr>
          <a:lstStyle/>
          <a:p>
            <a:r>
              <a:rPr lang="en-US" dirty="0" smtClean="0"/>
              <a:t>USGS Products – Apollo 15 site</a:t>
            </a: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7</a:t>
            </a:fld>
            <a:endParaRPr lang="en-US" dirty="0"/>
          </a:p>
        </p:txBody>
      </p:sp>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2000" contrast="-68000"/>
                    </a14:imgEffect>
                  </a14:imgLayer>
                </a14:imgProps>
              </a:ext>
              <a:ext uri="{28A0092B-C50C-407E-A947-70E740481C1C}">
                <a14:useLocalDpi xmlns:a14="http://schemas.microsoft.com/office/drawing/2010/main" val="0"/>
              </a:ext>
            </a:extLst>
          </a:blip>
          <a:srcRect/>
          <a:stretch>
            <a:fillRect/>
          </a:stretch>
        </p:blipFill>
        <p:spPr bwMode="auto">
          <a:xfrm>
            <a:off x="3439248" y="764477"/>
            <a:ext cx="142641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010" y="764477"/>
            <a:ext cx="14306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239000" y="764477"/>
            <a:ext cx="142641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729" y="3780798"/>
            <a:ext cx="142087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34448" y="4940713"/>
            <a:ext cx="30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658" t="16835" r="35937" b="11211"/>
          <a:stretch/>
        </p:blipFill>
        <p:spPr bwMode="auto">
          <a:xfrm>
            <a:off x="5036166" y="3773497"/>
            <a:ext cx="140369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4339" t="56283" r="24749" b="22381"/>
          <a:stretch/>
        </p:blipFill>
        <p:spPr bwMode="auto">
          <a:xfrm>
            <a:off x="6629400" y="5075454"/>
            <a:ext cx="684676" cy="81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93448" y="3233253"/>
            <a:ext cx="914400" cy="381000"/>
          </a:xfrm>
          <a:prstGeom prst="rect">
            <a:avLst/>
          </a:prstGeom>
          <a:noFill/>
        </p:spPr>
        <p:txBody>
          <a:bodyPr wrap="square" rtlCol="0">
            <a:spAutoFit/>
          </a:bodyPr>
          <a:lstStyle/>
          <a:p>
            <a:r>
              <a:rPr lang="en-US" dirty="0" smtClean="0">
                <a:solidFill>
                  <a:schemeClr val="accent1">
                    <a:lumMod val="60000"/>
                    <a:lumOff val="40000"/>
                  </a:schemeClr>
                </a:solidFill>
              </a:rPr>
              <a:t>Mosaic</a:t>
            </a:r>
            <a:endParaRPr lang="en-US" dirty="0">
              <a:solidFill>
                <a:schemeClr val="accent1">
                  <a:lumMod val="60000"/>
                  <a:lumOff val="40000"/>
                </a:schemeClr>
              </a:solidFill>
            </a:endParaRPr>
          </a:p>
        </p:txBody>
      </p:sp>
      <p:sp>
        <p:nvSpPr>
          <p:cNvPr id="16" name="TextBox 15"/>
          <p:cNvSpPr txBox="1"/>
          <p:nvPr/>
        </p:nvSpPr>
        <p:spPr>
          <a:xfrm>
            <a:off x="3124200" y="5855113"/>
            <a:ext cx="1219200" cy="369332"/>
          </a:xfrm>
          <a:prstGeom prst="rect">
            <a:avLst/>
          </a:prstGeom>
          <a:noFill/>
        </p:spPr>
        <p:txBody>
          <a:bodyPr wrap="square" rtlCol="0">
            <a:spAutoFit/>
          </a:bodyPr>
          <a:lstStyle/>
          <a:p>
            <a:r>
              <a:rPr lang="en-US" dirty="0" smtClean="0">
                <a:solidFill>
                  <a:schemeClr val="accent1">
                    <a:lumMod val="60000"/>
                    <a:lumOff val="40000"/>
                  </a:schemeClr>
                </a:solidFill>
              </a:rPr>
              <a:t>Slope Map</a:t>
            </a:r>
            <a:endParaRPr lang="en-US" dirty="0">
              <a:solidFill>
                <a:schemeClr val="accent1">
                  <a:lumMod val="60000"/>
                  <a:lumOff val="40000"/>
                </a:schemeClr>
              </a:solidFill>
            </a:endParaRPr>
          </a:p>
        </p:txBody>
      </p:sp>
      <p:sp>
        <p:nvSpPr>
          <p:cNvPr id="17" name="TextBox 16"/>
          <p:cNvSpPr txBox="1"/>
          <p:nvPr/>
        </p:nvSpPr>
        <p:spPr>
          <a:xfrm>
            <a:off x="3886200" y="3259098"/>
            <a:ext cx="914400" cy="381000"/>
          </a:xfrm>
          <a:prstGeom prst="rect">
            <a:avLst/>
          </a:prstGeom>
          <a:noFill/>
        </p:spPr>
        <p:txBody>
          <a:bodyPr wrap="square" rtlCol="0">
            <a:spAutoFit/>
          </a:bodyPr>
          <a:lstStyle/>
          <a:p>
            <a:r>
              <a:rPr lang="en-US" dirty="0" smtClean="0">
                <a:solidFill>
                  <a:schemeClr val="accent1">
                    <a:lumMod val="60000"/>
                    <a:lumOff val="40000"/>
                  </a:schemeClr>
                </a:solidFill>
              </a:rPr>
              <a:t>DTM</a:t>
            </a:r>
            <a:endParaRPr lang="en-US" dirty="0">
              <a:solidFill>
                <a:schemeClr val="accent1">
                  <a:lumMod val="60000"/>
                  <a:lumOff val="40000"/>
                </a:schemeClr>
              </a:solidFill>
            </a:endParaRPr>
          </a:p>
        </p:txBody>
      </p:sp>
      <p:sp>
        <p:nvSpPr>
          <p:cNvPr id="18" name="TextBox 17"/>
          <p:cNvSpPr txBox="1"/>
          <p:nvPr/>
        </p:nvSpPr>
        <p:spPr>
          <a:xfrm>
            <a:off x="6858000" y="3264932"/>
            <a:ext cx="2118208" cy="369332"/>
          </a:xfrm>
          <a:prstGeom prst="rect">
            <a:avLst/>
          </a:prstGeom>
          <a:noFill/>
        </p:spPr>
        <p:txBody>
          <a:bodyPr wrap="square" rtlCol="0">
            <a:spAutoFit/>
          </a:bodyPr>
          <a:lstStyle/>
          <a:p>
            <a:r>
              <a:rPr lang="en-US" dirty="0" smtClean="0">
                <a:solidFill>
                  <a:schemeClr val="accent1">
                    <a:lumMod val="60000"/>
                    <a:lumOff val="40000"/>
                  </a:schemeClr>
                </a:solidFill>
              </a:rPr>
              <a:t>Color Shaded Relief</a:t>
            </a:r>
            <a:endParaRPr lang="en-US" dirty="0">
              <a:solidFill>
                <a:schemeClr val="accent1">
                  <a:lumMod val="60000"/>
                  <a:lumOff val="40000"/>
                </a:schemeClr>
              </a:solidFill>
            </a:endParaRPr>
          </a:p>
        </p:txBody>
      </p:sp>
      <p:sp>
        <p:nvSpPr>
          <p:cNvPr id="19" name="TextBox 18"/>
          <p:cNvSpPr txBox="1"/>
          <p:nvPr/>
        </p:nvSpPr>
        <p:spPr>
          <a:xfrm>
            <a:off x="5328182" y="3261934"/>
            <a:ext cx="1471071" cy="369332"/>
          </a:xfrm>
          <a:prstGeom prst="rect">
            <a:avLst/>
          </a:prstGeom>
          <a:noFill/>
        </p:spPr>
        <p:txBody>
          <a:bodyPr wrap="square" rtlCol="0">
            <a:spAutoFit/>
          </a:bodyPr>
          <a:lstStyle/>
          <a:p>
            <a:r>
              <a:rPr lang="en-US" dirty="0" smtClean="0">
                <a:solidFill>
                  <a:schemeClr val="accent1">
                    <a:lumMod val="60000"/>
                    <a:lumOff val="40000"/>
                  </a:schemeClr>
                </a:solidFill>
              </a:rPr>
              <a:t>Shaded Relief</a:t>
            </a:r>
            <a:endParaRPr lang="en-US" dirty="0">
              <a:solidFill>
                <a:schemeClr val="accent1">
                  <a:lumMod val="60000"/>
                  <a:lumOff val="40000"/>
                </a:schemeClr>
              </a:solidFill>
            </a:endParaRPr>
          </a:p>
        </p:txBody>
      </p:sp>
      <p:sp>
        <p:nvSpPr>
          <p:cNvPr id="20" name="TextBox 19"/>
          <p:cNvSpPr txBox="1"/>
          <p:nvPr/>
        </p:nvSpPr>
        <p:spPr>
          <a:xfrm>
            <a:off x="6553200" y="5918765"/>
            <a:ext cx="2057400" cy="369332"/>
          </a:xfrm>
          <a:prstGeom prst="rect">
            <a:avLst/>
          </a:prstGeom>
          <a:noFill/>
        </p:spPr>
        <p:txBody>
          <a:bodyPr wrap="square" rtlCol="0">
            <a:spAutoFit/>
          </a:bodyPr>
          <a:lstStyle/>
          <a:p>
            <a:r>
              <a:rPr lang="en-US" dirty="0" smtClean="0">
                <a:solidFill>
                  <a:schemeClr val="accent1">
                    <a:lumMod val="60000"/>
                    <a:lumOff val="40000"/>
                  </a:schemeClr>
                </a:solidFill>
              </a:rPr>
              <a:t>Confidence Map</a:t>
            </a:r>
            <a:endParaRPr lang="en-US" dirty="0">
              <a:solidFill>
                <a:schemeClr val="accent1">
                  <a:lumMod val="60000"/>
                  <a:lumOff val="40000"/>
                </a:schemeClr>
              </a:solidFill>
            </a:endParaRPr>
          </a:p>
        </p:txBody>
      </p:sp>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4699" t="17365" r="8552" b="18604"/>
          <a:stretch/>
        </p:blipFill>
        <p:spPr>
          <a:xfrm>
            <a:off x="533400" y="769793"/>
            <a:ext cx="2739880" cy="2514600"/>
          </a:xfrm>
          <a:prstGeom prst="rect">
            <a:avLst/>
          </a:prstGeom>
        </p:spPr>
      </p:pic>
    </p:spTree>
    <p:extLst>
      <p:ext uri="{BB962C8B-B14F-4D97-AF65-F5344CB8AC3E}">
        <p14:creationId xmlns:p14="http://schemas.microsoft.com/office/powerpoint/2010/main" val="51689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914400"/>
          </a:xfrm>
        </p:spPr>
        <p:txBody>
          <a:bodyPr/>
          <a:lstStyle/>
          <a:p>
            <a:r>
              <a:rPr lang="en-US" dirty="0"/>
              <a:t>Validation process</a:t>
            </a:r>
          </a:p>
        </p:txBody>
      </p:sp>
      <p:sp>
        <p:nvSpPr>
          <p:cNvPr id="3" name="Content Placeholder 2"/>
          <p:cNvSpPr>
            <a:spLocks noGrp="1"/>
          </p:cNvSpPr>
          <p:nvPr>
            <p:ph idx="1"/>
          </p:nvPr>
        </p:nvSpPr>
        <p:spPr>
          <a:xfrm>
            <a:off x="457200" y="990600"/>
            <a:ext cx="8458200" cy="4876799"/>
          </a:xfrm>
        </p:spPr>
        <p:txBody>
          <a:bodyPr>
            <a:normAutofit fontScale="70000" lnSpcReduction="20000"/>
          </a:bodyPr>
          <a:lstStyle/>
          <a:p>
            <a:pPr>
              <a:lnSpc>
                <a:spcPct val="130000"/>
              </a:lnSpc>
              <a:spcBef>
                <a:spcPts val="400"/>
              </a:spcBef>
              <a:spcAft>
                <a:spcPts val="400"/>
              </a:spcAft>
            </a:pPr>
            <a:r>
              <a:rPr lang="en-US" dirty="0" smtClean="0"/>
              <a:t>Comparison to LOLA data</a:t>
            </a:r>
          </a:p>
          <a:p>
            <a:pPr lvl="1">
              <a:lnSpc>
                <a:spcPct val="130000"/>
              </a:lnSpc>
              <a:spcBef>
                <a:spcPts val="400"/>
              </a:spcBef>
              <a:spcAft>
                <a:spcPts val="400"/>
              </a:spcAft>
            </a:pPr>
            <a:r>
              <a:rPr lang="en-US" dirty="0" smtClean="0"/>
              <a:t>LRO NAC images triangulated to LOLA track points</a:t>
            </a:r>
          </a:p>
          <a:p>
            <a:pPr lvl="2">
              <a:lnSpc>
                <a:spcPct val="130000"/>
              </a:lnSpc>
              <a:spcBef>
                <a:spcPts val="400"/>
              </a:spcBef>
              <a:spcAft>
                <a:spcPts val="400"/>
              </a:spcAft>
            </a:pPr>
            <a:r>
              <a:rPr lang="en-US" dirty="0" smtClean="0"/>
              <a:t>Horizontal   better than   20 - 30 m</a:t>
            </a:r>
          </a:p>
          <a:p>
            <a:pPr lvl="1">
              <a:lnSpc>
                <a:spcPct val="130000"/>
              </a:lnSpc>
              <a:spcBef>
                <a:spcPts val="400"/>
              </a:spcBef>
              <a:spcAft>
                <a:spcPts val="400"/>
              </a:spcAft>
            </a:pPr>
            <a:r>
              <a:rPr lang="en-US" dirty="0" smtClean="0"/>
              <a:t>LRO NAC DTMs compared to LOLA spot elevations</a:t>
            </a:r>
          </a:p>
          <a:p>
            <a:pPr lvl="2">
              <a:lnSpc>
                <a:spcPct val="130000"/>
              </a:lnSpc>
              <a:spcBef>
                <a:spcPts val="400"/>
              </a:spcBef>
              <a:spcAft>
                <a:spcPts val="400"/>
              </a:spcAft>
            </a:pPr>
            <a:r>
              <a:rPr lang="en-US" dirty="0" smtClean="0"/>
              <a:t>The average DTM has 95</a:t>
            </a:r>
            <a:r>
              <a:rPr lang="en-US" dirty="0"/>
              <a:t>% of </a:t>
            </a:r>
            <a:r>
              <a:rPr lang="en-US" dirty="0" smtClean="0"/>
              <a:t>data within</a:t>
            </a:r>
          </a:p>
          <a:p>
            <a:pPr lvl="2">
              <a:lnSpc>
                <a:spcPct val="130000"/>
              </a:lnSpc>
              <a:spcBef>
                <a:spcPts val="400"/>
              </a:spcBef>
              <a:spcAft>
                <a:spcPts val="400"/>
              </a:spcAft>
            </a:pPr>
            <a:r>
              <a:rPr lang="en-US" dirty="0" smtClean="0"/>
              <a:t>Lower : -8.2 ± 3.4 m</a:t>
            </a:r>
          </a:p>
          <a:p>
            <a:pPr lvl="2">
              <a:lnSpc>
                <a:spcPct val="130000"/>
              </a:lnSpc>
              <a:spcBef>
                <a:spcPts val="400"/>
              </a:spcBef>
              <a:spcAft>
                <a:spcPts val="400"/>
              </a:spcAft>
            </a:pPr>
            <a:r>
              <a:rPr lang="en-US" dirty="0" smtClean="0"/>
              <a:t>Upper : +8.5 ± 3.8 m</a:t>
            </a:r>
          </a:p>
          <a:p>
            <a:pPr lvl="1">
              <a:lnSpc>
                <a:spcPct val="130000"/>
              </a:lnSpc>
              <a:spcBef>
                <a:spcPts val="400"/>
              </a:spcBef>
              <a:spcAft>
                <a:spcPts val="400"/>
              </a:spcAft>
            </a:pPr>
            <a:r>
              <a:rPr lang="en-US" dirty="0" smtClean="0"/>
              <a:t>LRO NAC Mosaics</a:t>
            </a:r>
          </a:p>
          <a:p>
            <a:pPr lvl="2">
              <a:lnSpc>
                <a:spcPct val="130000"/>
              </a:lnSpc>
              <a:spcBef>
                <a:spcPts val="400"/>
              </a:spcBef>
              <a:spcAft>
                <a:spcPts val="400"/>
              </a:spcAft>
            </a:pPr>
            <a:r>
              <a:rPr lang="en-US" dirty="0" smtClean="0"/>
              <a:t>ISIS 3 jigsaw results compared to SOCET SET triangulation</a:t>
            </a:r>
          </a:p>
          <a:p>
            <a:pPr lvl="2">
              <a:lnSpc>
                <a:spcPct val="130000"/>
              </a:lnSpc>
              <a:spcBef>
                <a:spcPts val="400"/>
              </a:spcBef>
              <a:spcAft>
                <a:spcPts val="400"/>
              </a:spcAft>
            </a:pPr>
            <a:r>
              <a:rPr lang="en-US" dirty="0" smtClean="0"/>
              <a:t>Control network checked for complete connections</a:t>
            </a:r>
          </a:p>
          <a:p>
            <a:pPr lvl="2">
              <a:lnSpc>
                <a:spcPct val="130000"/>
              </a:lnSpc>
              <a:spcBef>
                <a:spcPts val="400"/>
              </a:spcBef>
              <a:spcAft>
                <a:spcPts val="400"/>
              </a:spcAft>
            </a:pPr>
            <a:r>
              <a:rPr lang="en-US" dirty="0" smtClean="0"/>
              <a:t>Mosaic inspected for offsets between images</a:t>
            </a:r>
          </a:p>
          <a:p>
            <a:pPr lvl="2">
              <a:lnSpc>
                <a:spcPct val="130000"/>
              </a:lnSpc>
              <a:spcBef>
                <a:spcPts val="400"/>
              </a:spcBef>
              <a:spcAft>
                <a:spcPts val="400"/>
              </a:spcAft>
            </a:pPr>
            <a:r>
              <a:rPr lang="en-US" dirty="0" smtClean="0"/>
              <a:t>Mosaic compared LOLA DTM shaded relief images</a:t>
            </a:r>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8</a:t>
            </a:fld>
            <a:endParaRPr lang="en-US" dirty="0"/>
          </a:p>
        </p:txBody>
      </p:sp>
    </p:spTree>
    <p:extLst>
      <p:ext uri="{BB962C8B-B14F-4D97-AF65-F5344CB8AC3E}">
        <p14:creationId xmlns:p14="http://schemas.microsoft.com/office/powerpoint/2010/main" val="420144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95097" cy="832658"/>
          </a:xfrm>
        </p:spPr>
        <p:txBody>
          <a:bodyPr/>
          <a:lstStyle/>
          <a:p>
            <a:r>
              <a:rPr lang="en-US" dirty="0"/>
              <a:t>Validation </a:t>
            </a:r>
            <a:r>
              <a:rPr lang="en-US" dirty="0" smtClean="0"/>
              <a:t>process - DTMs</a:t>
            </a:r>
            <a:endParaRPr lang="en-US" dirty="0"/>
          </a:p>
        </p:txBody>
      </p:sp>
      <p:sp>
        <p:nvSpPr>
          <p:cNvPr id="3" name="Content Placeholder 2"/>
          <p:cNvSpPr>
            <a:spLocks noGrp="1"/>
          </p:cNvSpPr>
          <p:nvPr>
            <p:ph idx="1"/>
          </p:nvPr>
        </p:nvSpPr>
        <p:spPr>
          <a:xfrm>
            <a:off x="457200" y="914400"/>
            <a:ext cx="6477000" cy="457200"/>
          </a:xfrm>
        </p:spPr>
        <p:txBody>
          <a:bodyPr>
            <a:normAutofit fontScale="85000" lnSpcReduction="20000"/>
          </a:bodyPr>
          <a:lstStyle/>
          <a:p>
            <a:r>
              <a:rPr lang="en-US" dirty="0" smtClean="0"/>
              <a:t>Comparison to LOLA spot elevations</a:t>
            </a:r>
            <a:endParaRPr lang="en-US" dirty="0"/>
          </a:p>
        </p:txBody>
      </p:sp>
      <p:sp>
        <p:nvSpPr>
          <p:cNvPr id="4" name="Date Placeholder 3"/>
          <p:cNvSpPr>
            <a:spLocks noGrp="1"/>
          </p:cNvSpPr>
          <p:nvPr>
            <p:ph type="dt" sz="half" idx="10"/>
          </p:nvPr>
        </p:nvSpPr>
        <p:spPr/>
        <p:txBody>
          <a:bodyPr/>
          <a:lstStyle/>
          <a:p>
            <a:r>
              <a:rPr lang="en-US" dirty="0" smtClean="0"/>
              <a:t>23 March 2012</a:t>
            </a:r>
            <a:endParaRPr lang="en-US" dirty="0"/>
          </a:p>
        </p:txBody>
      </p:sp>
      <p:sp>
        <p:nvSpPr>
          <p:cNvPr id="5" name="Footer Placeholder 4"/>
          <p:cNvSpPr>
            <a:spLocks noGrp="1"/>
          </p:cNvSpPr>
          <p:nvPr>
            <p:ph type="ftr" sz="quarter" idx="11"/>
          </p:nvPr>
        </p:nvSpPr>
        <p:spPr/>
        <p:txBody>
          <a:bodyPr/>
          <a:lstStyle/>
          <a:p>
            <a:r>
              <a:rPr lang="en-US" dirty="0" smtClean="0"/>
              <a:t>43</a:t>
            </a:r>
            <a:r>
              <a:rPr lang="en-US" baseline="30000" dirty="0" smtClean="0"/>
              <a:t>rd</a:t>
            </a:r>
            <a:r>
              <a:rPr lang="en-US" dirty="0" smtClean="0"/>
              <a:t> LPSC</a:t>
            </a:r>
            <a:endParaRPr lang="en-US" dirty="0"/>
          </a:p>
        </p:txBody>
      </p:sp>
      <p:sp>
        <p:nvSpPr>
          <p:cNvPr id="6" name="Slide Number Placeholder 5"/>
          <p:cNvSpPr>
            <a:spLocks noGrp="1"/>
          </p:cNvSpPr>
          <p:nvPr>
            <p:ph type="sldNum" sz="quarter" idx="12"/>
          </p:nvPr>
        </p:nvSpPr>
        <p:spPr/>
        <p:txBody>
          <a:bodyPr/>
          <a:lstStyle/>
          <a:p>
            <a:fld id="{8BFD1840-3DDD-4A01-9344-5931EF6F4263}" type="slidenum">
              <a:rPr lang="en-US" smtClean="0"/>
              <a:t>9</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3999"/>
            <a:ext cx="4343400" cy="439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314882307"/>
              </p:ext>
            </p:extLst>
          </p:nvPr>
        </p:nvGraphicFramePr>
        <p:xfrm>
          <a:off x="5029200" y="1506279"/>
          <a:ext cx="3581399" cy="588766"/>
        </p:xfrm>
        <a:graphic>
          <a:graphicData uri="http://schemas.openxmlformats.org/drawingml/2006/table">
            <a:tbl>
              <a:tblPr firstRow="1" bandRow="1">
                <a:tableStyleId>{5C22544A-7EE6-4342-B048-85BDC9FD1C3A}</a:tableStyleId>
              </a:tblPr>
              <a:tblGrid>
                <a:gridCol w="609599"/>
                <a:gridCol w="838200"/>
                <a:gridCol w="701040"/>
                <a:gridCol w="716280"/>
                <a:gridCol w="716280"/>
              </a:tblGrid>
              <a:tr h="314388">
                <a:tc>
                  <a:txBody>
                    <a:bodyPr/>
                    <a:lstStyle/>
                    <a:p>
                      <a:pPr algn="ctr"/>
                      <a:r>
                        <a:rPr lang="en-US" sz="1200" dirty="0" smtClean="0">
                          <a:latin typeface="Arial" pitchFamily="34" charset="0"/>
                          <a:cs typeface="Arial" pitchFamily="34" charset="0"/>
                        </a:rPr>
                        <a:t>Mean</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Std. Dev.</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Max.</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Min</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 pts</a:t>
                      </a:r>
                    </a:p>
                  </a:txBody>
                  <a:tcPr marT="45749" marB="45749"/>
                </a:tc>
              </a:tr>
              <a:tr h="188648">
                <a:tc>
                  <a:txBody>
                    <a:bodyPr/>
                    <a:lstStyle/>
                    <a:p>
                      <a:pPr algn="ctr"/>
                      <a:r>
                        <a:rPr lang="en-US" sz="1200" dirty="0" smtClean="0">
                          <a:latin typeface="Arial" pitchFamily="34" charset="0"/>
                          <a:cs typeface="Arial" pitchFamily="34" charset="0"/>
                        </a:rPr>
                        <a:t>0.1 m</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4.5 m</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-38.3 m</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34.8 m</a:t>
                      </a:r>
                      <a:endParaRPr lang="en-US" sz="1200" dirty="0">
                        <a:latin typeface="Arial" pitchFamily="34" charset="0"/>
                        <a:cs typeface="Arial" pitchFamily="34" charset="0"/>
                      </a:endParaRPr>
                    </a:p>
                  </a:txBody>
                  <a:tcPr marT="45749" marB="45749"/>
                </a:tc>
                <a:tc>
                  <a:txBody>
                    <a:bodyPr/>
                    <a:lstStyle/>
                    <a:p>
                      <a:pPr algn="ctr"/>
                      <a:r>
                        <a:rPr lang="en-US" sz="1200" dirty="0" smtClean="0">
                          <a:latin typeface="Arial" pitchFamily="34" charset="0"/>
                          <a:cs typeface="Arial" pitchFamily="34" charset="0"/>
                        </a:rPr>
                        <a:t>63,920</a:t>
                      </a:r>
                    </a:p>
                  </a:txBody>
                  <a:tcPr marT="45749" marB="45749"/>
                </a:tc>
              </a:tr>
            </a:tbl>
          </a:graphicData>
        </a:graphic>
      </p:graphicFrame>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283" y="2286000"/>
            <a:ext cx="36008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96882"/>
            <a:ext cx="1371599" cy="174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Rectangle 10"/>
          <p:cNvSpPr>
            <a:spLocks noChangeArrowheads="1"/>
          </p:cNvSpPr>
          <p:nvPr/>
        </p:nvSpPr>
        <p:spPr bwMode="auto">
          <a:xfrm>
            <a:off x="6027098" y="3733800"/>
            <a:ext cx="2567009"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buFontTx/>
              <a:buChar char="•"/>
            </a:pPr>
            <a:r>
              <a:rPr lang="en-US" sz="1400" dirty="0" smtClean="0">
                <a:solidFill>
                  <a:schemeClr val="accent1">
                    <a:lumMod val="60000"/>
                    <a:lumOff val="40000"/>
                  </a:schemeClr>
                </a:solidFill>
                <a:latin typeface="Arial" pitchFamily="34" charset="0"/>
                <a:cs typeface="Arial" pitchFamily="34" charset="0"/>
              </a:rPr>
              <a:t>95% range -9.5 to 10.6 m</a:t>
            </a:r>
          </a:p>
          <a:p>
            <a:pPr>
              <a:lnSpc>
                <a:spcPct val="90000"/>
              </a:lnSpc>
              <a:spcBef>
                <a:spcPct val="20000"/>
              </a:spcBef>
              <a:buFontTx/>
              <a:buChar char="•"/>
            </a:pPr>
            <a:endParaRPr lang="en-US" sz="1400" dirty="0">
              <a:solidFill>
                <a:schemeClr val="accent1">
                  <a:lumMod val="60000"/>
                  <a:lumOff val="40000"/>
                </a:schemeClr>
              </a:solidFill>
              <a:latin typeface="Arial" pitchFamily="34" charset="0"/>
              <a:cs typeface="Arial" pitchFamily="34" charset="0"/>
            </a:endParaRPr>
          </a:p>
          <a:p>
            <a:pPr>
              <a:lnSpc>
                <a:spcPct val="90000"/>
              </a:lnSpc>
              <a:spcBef>
                <a:spcPct val="20000"/>
              </a:spcBef>
              <a:buFontTx/>
              <a:buChar char="•"/>
            </a:pPr>
            <a:endParaRPr lang="en-US" sz="1400" dirty="0" smtClean="0">
              <a:solidFill>
                <a:schemeClr val="accent1">
                  <a:lumMod val="60000"/>
                  <a:lumOff val="40000"/>
                </a:schemeClr>
              </a:solidFill>
              <a:latin typeface="Arial" pitchFamily="34" charset="0"/>
              <a:cs typeface="Arial" pitchFamily="34" charset="0"/>
            </a:endParaRPr>
          </a:p>
          <a:p>
            <a:pPr>
              <a:lnSpc>
                <a:spcPct val="90000"/>
              </a:lnSpc>
              <a:spcBef>
                <a:spcPct val="20000"/>
              </a:spcBef>
              <a:buFontTx/>
              <a:buChar char="•"/>
            </a:pPr>
            <a:r>
              <a:rPr lang="en-US" sz="1400" dirty="0" smtClean="0">
                <a:solidFill>
                  <a:schemeClr val="accent1">
                    <a:lumMod val="60000"/>
                    <a:lumOff val="40000"/>
                  </a:schemeClr>
                </a:solidFill>
                <a:latin typeface="Arial" pitchFamily="34" charset="0"/>
                <a:cs typeface="Arial" pitchFamily="34" charset="0"/>
              </a:rPr>
              <a:t>10 </a:t>
            </a:r>
            <a:r>
              <a:rPr lang="en-US" sz="1400" dirty="0">
                <a:solidFill>
                  <a:schemeClr val="accent1">
                    <a:lumMod val="60000"/>
                    <a:lumOff val="40000"/>
                  </a:schemeClr>
                </a:solidFill>
                <a:latin typeface="Arial" pitchFamily="34" charset="0"/>
                <a:cs typeface="Arial" pitchFamily="34" charset="0"/>
              </a:rPr>
              <a:t>x 10 km is 100% covered </a:t>
            </a:r>
          </a:p>
          <a:p>
            <a:pPr>
              <a:lnSpc>
                <a:spcPct val="90000"/>
              </a:lnSpc>
              <a:spcBef>
                <a:spcPct val="20000"/>
              </a:spcBef>
              <a:buFontTx/>
              <a:buChar char="•"/>
            </a:pPr>
            <a:r>
              <a:rPr lang="en-US" sz="1400" dirty="0">
                <a:solidFill>
                  <a:schemeClr val="accent1">
                    <a:lumMod val="60000"/>
                    <a:lumOff val="40000"/>
                  </a:schemeClr>
                </a:solidFill>
                <a:latin typeface="Arial" pitchFamily="34" charset="0"/>
                <a:cs typeface="Arial" pitchFamily="34" charset="0"/>
              </a:rPr>
              <a:t>20 x 20 km is 72.1% covered </a:t>
            </a:r>
          </a:p>
          <a:p>
            <a:pPr>
              <a:lnSpc>
                <a:spcPct val="90000"/>
              </a:lnSpc>
              <a:spcBef>
                <a:spcPct val="20000"/>
              </a:spcBef>
              <a:buFontTx/>
              <a:buChar char="•"/>
            </a:pPr>
            <a:r>
              <a:rPr lang="en-US" sz="1400" dirty="0">
                <a:solidFill>
                  <a:schemeClr val="accent1">
                    <a:lumMod val="60000"/>
                    <a:lumOff val="40000"/>
                  </a:schemeClr>
                </a:solidFill>
                <a:latin typeface="Arial" pitchFamily="34" charset="0"/>
                <a:cs typeface="Arial" pitchFamily="34" charset="0"/>
              </a:rPr>
              <a:t>40 x 40 km is 40.7% covered </a:t>
            </a:r>
          </a:p>
        </p:txBody>
      </p:sp>
      <p:sp>
        <p:nvSpPr>
          <p:cNvPr id="12" name="TextBox 11"/>
          <p:cNvSpPr txBox="1"/>
          <p:nvPr/>
        </p:nvSpPr>
        <p:spPr>
          <a:xfrm>
            <a:off x="3173172" y="3048000"/>
            <a:ext cx="484428" cy="230832"/>
          </a:xfrm>
          <a:prstGeom prst="rect">
            <a:avLst/>
          </a:prstGeom>
          <a:noFill/>
        </p:spPr>
        <p:txBody>
          <a:bodyPr wrap="none" rtlCol="0">
            <a:spAutoFit/>
          </a:bodyPr>
          <a:lstStyle/>
          <a:p>
            <a:r>
              <a:rPr lang="en-US" sz="900" dirty="0" smtClean="0"/>
              <a:t>10 KM</a:t>
            </a:r>
            <a:endParaRPr lang="en-US" sz="900" dirty="0"/>
          </a:p>
        </p:txBody>
      </p:sp>
      <p:sp>
        <p:nvSpPr>
          <p:cNvPr id="15" name="TextBox 14"/>
          <p:cNvSpPr txBox="1"/>
          <p:nvPr/>
        </p:nvSpPr>
        <p:spPr>
          <a:xfrm>
            <a:off x="3733800" y="2541411"/>
            <a:ext cx="484428" cy="230832"/>
          </a:xfrm>
          <a:prstGeom prst="rect">
            <a:avLst/>
          </a:prstGeom>
          <a:noFill/>
        </p:spPr>
        <p:txBody>
          <a:bodyPr wrap="none" rtlCol="0">
            <a:spAutoFit/>
          </a:bodyPr>
          <a:lstStyle/>
          <a:p>
            <a:r>
              <a:rPr lang="en-US" sz="900" dirty="0" smtClean="0"/>
              <a:t>20 KM</a:t>
            </a:r>
            <a:endParaRPr lang="en-US" sz="900" dirty="0"/>
          </a:p>
        </p:txBody>
      </p:sp>
      <p:sp>
        <p:nvSpPr>
          <p:cNvPr id="16" name="TextBox 15"/>
          <p:cNvSpPr txBox="1"/>
          <p:nvPr/>
        </p:nvSpPr>
        <p:spPr>
          <a:xfrm>
            <a:off x="4392372" y="1600200"/>
            <a:ext cx="484428" cy="230832"/>
          </a:xfrm>
          <a:prstGeom prst="rect">
            <a:avLst/>
          </a:prstGeom>
          <a:noFill/>
        </p:spPr>
        <p:txBody>
          <a:bodyPr wrap="none" rtlCol="0">
            <a:spAutoFit/>
          </a:bodyPr>
          <a:lstStyle/>
          <a:p>
            <a:r>
              <a:rPr lang="en-US" sz="900" dirty="0" smtClean="0"/>
              <a:t>40 KM</a:t>
            </a:r>
            <a:endParaRPr lang="en-US" sz="900" dirty="0"/>
          </a:p>
        </p:txBody>
      </p:sp>
    </p:spTree>
    <p:extLst>
      <p:ext uri="{BB962C8B-B14F-4D97-AF65-F5344CB8AC3E}">
        <p14:creationId xmlns:p14="http://schemas.microsoft.com/office/powerpoint/2010/main" val="2243898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USGS Theme">
  <a:themeElements>
    <a:clrScheme name="USGS_colors">
      <a:dk1>
        <a:srgbClr val="000000"/>
      </a:dk1>
      <a:lt1>
        <a:srgbClr val="000000"/>
      </a:lt1>
      <a:dk2>
        <a:srgbClr val="006F41"/>
      </a:dk2>
      <a:lt2>
        <a:srgbClr val="A79D95"/>
      </a:lt2>
      <a:accent1>
        <a:srgbClr val="FFBD00"/>
      </a:accent1>
      <a:accent2>
        <a:srgbClr val="C7B5BC"/>
      </a:accent2>
      <a:accent3>
        <a:srgbClr val="990033"/>
      </a:accent3>
      <a:accent4>
        <a:srgbClr val="330066"/>
      </a:accent4>
      <a:accent5>
        <a:srgbClr val="C19967"/>
      </a:accent5>
      <a:accent6>
        <a:srgbClr val="A79D95"/>
      </a:accent6>
      <a:hlink>
        <a:srgbClr val="FB0032"/>
      </a:hlink>
      <a:folHlink>
        <a:srgbClr val="F99B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2711</TotalTime>
  <Words>1261</Words>
  <Application>Microsoft Office PowerPoint</Application>
  <PresentationFormat>On-screen Show (4:3)</PresentationFormat>
  <Paragraphs>232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USGS Theme</vt:lpstr>
      <vt:lpstr>USGS DIGITAL TERRAIN MODELS AND MOSAICS FOR LMMP</vt:lpstr>
      <vt:lpstr> LMMP background </vt:lpstr>
      <vt:lpstr>LMMP Products</vt:lpstr>
      <vt:lpstr>Constellation Regions of Interest</vt:lpstr>
      <vt:lpstr>Source Material</vt:lpstr>
      <vt:lpstr>USGS Products</vt:lpstr>
      <vt:lpstr>USGS Products – Apollo 15 site</vt:lpstr>
      <vt:lpstr>Validation process</vt:lpstr>
      <vt:lpstr>Validation process - DTMs</vt:lpstr>
      <vt:lpstr>Validation process - DTMs</vt:lpstr>
      <vt:lpstr>Validation - Across Teams </vt:lpstr>
      <vt:lpstr>Validation - Apollo 15 Site USGS products only</vt:lpstr>
      <vt:lpstr>Validation - Tsiolkovskiy Crater Site USGS products only</vt:lpstr>
      <vt:lpstr>Summary  -  Products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Rosiek, Mark R.</dc:creator>
  <cp:lastModifiedBy>Rosiek, Mark R.</cp:lastModifiedBy>
  <cp:revision>80</cp:revision>
  <cp:lastPrinted>2012-02-14T00:53:10Z</cp:lastPrinted>
  <dcterms:created xsi:type="dcterms:W3CDTF">2012-02-10T23:05:39Z</dcterms:created>
  <dcterms:modified xsi:type="dcterms:W3CDTF">2012-03-14T19:47:40Z</dcterms:modified>
</cp:coreProperties>
</file>